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sldIdLst>
    <p:sldId id="256" r:id="rId2"/>
    <p:sldId id="257" r:id="rId3"/>
    <p:sldId id="263" r:id="rId4"/>
    <p:sldId id="258" r:id="rId5"/>
    <p:sldId id="259" r:id="rId6"/>
    <p:sldId id="265" r:id="rId7"/>
    <p:sldId id="261" r:id="rId8"/>
    <p:sldId id="275" r:id="rId9"/>
    <p:sldId id="260" r:id="rId10"/>
    <p:sldId id="268" r:id="rId11"/>
    <p:sldId id="264" r:id="rId12"/>
    <p:sldId id="266" r:id="rId13"/>
    <p:sldId id="267" r:id="rId14"/>
    <p:sldId id="289" r:id="rId15"/>
    <p:sldId id="273" r:id="rId16"/>
    <p:sldId id="270" r:id="rId17"/>
    <p:sldId id="286" r:id="rId18"/>
    <p:sldId id="272" r:id="rId19"/>
    <p:sldId id="290" r:id="rId20"/>
    <p:sldId id="292" r:id="rId21"/>
    <p:sldId id="312" r:id="rId22"/>
    <p:sldId id="313" r:id="rId23"/>
    <p:sldId id="314" r:id="rId24"/>
    <p:sldId id="315" r:id="rId25"/>
    <p:sldId id="296" r:id="rId26"/>
    <p:sldId id="297" r:id="rId27"/>
    <p:sldId id="298" r:id="rId28"/>
    <p:sldId id="299" r:id="rId29"/>
    <p:sldId id="304" r:id="rId30"/>
    <p:sldId id="305" r:id="rId31"/>
    <p:sldId id="310" r:id="rId32"/>
    <p:sldId id="302" r:id="rId33"/>
    <p:sldId id="301" r:id="rId34"/>
    <p:sldId id="309" r:id="rId35"/>
    <p:sldId id="303" r:id="rId36"/>
    <p:sldId id="300" r:id="rId37"/>
    <p:sldId id="308" r:id="rId38"/>
    <p:sldId id="306" r:id="rId39"/>
    <p:sldId id="307" r:id="rId40"/>
    <p:sldId id="311" r:id="rId41"/>
    <p:sldId id="316" r:id="rId42"/>
    <p:sldId id="317" r:id="rId43"/>
    <p:sldId id="325" r:id="rId44"/>
    <p:sldId id="318" r:id="rId45"/>
    <p:sldId id="320" r:id="rId46"/>
    <p:sldId id="321" r:id="rId47"/>
    <p:sldId id="324" r:id="rId48"/>
    <p:sldId id="326" r:id="rId49"/>
    <p:sldId id="327" r:id="rId50"/>
    <p:sldId id="328" r:id="rId51"/>
    <p:sldId id="269" r:id="rId52"/>
    <p:sldId id="323" r:id="rId53"/>
    <p:sldId id="32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940381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IN" altLang="en-US"/>
          </a:p>
        </p:txBody>
      </p:sp>
      <p:sp>
        <p:nvSpPr>
          <p:cNvPr id="4" name="Slide Number Placeholder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54713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DE934FF-F4E1-47C5-9CA5-30A81DDE2BE4}" type="datetimeFigureOut">
              <a:rPr lang="en-US" smtClean="0"/>
              <a:t>4/6/2018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8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4/6/2018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429097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4/6/2018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75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t>4/6/2018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63292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4/6/2018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54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DE934FF-F4E1-47C5-9CA5-30A81DDE2BE4}" type="datetimeFigureOut">
              <a:rPr lang="en-US" smtClean="0"/>
              <a:t>4/6/2018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422334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E934FF-F4E1-47C5-9CA5-30A81DDE2BE4}" type="datetimeFigureOut">
              <a:rPr lang="en-US" smtClean="0"/>
              <a:t>4/6/2018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69847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E934FF-F4E1-47C5-9CA5-30A81DDE2BE4}" type="datetimeFigureOut">
              <a:rPr lang="en-US" smtClean="0"/>
              <a:t>4/6/2018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02450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4/6/2018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57230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4/6/2018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770326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4/6/2018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093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FDE934FF-F4E1-47C5-9CA5-30A81DDE2BE4}" type="datetimeFigureOut">
              <a:rPr lang="en-US" smtClean="0"/>
              <a:t>4/6/2018</a:t>
            </a:fld>
            <a:endParaRPr 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3561BA9-CDCF-4958-B8AB-66F3BF063E1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477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392" y="2906418"/>
            <a:ext cx="10217785" cy="1574165"/>
          </a:xfrm>
        </p:spPr>
        <p:txBody>
          <a:bodyPr>
            <a:noAutofit/>
          </a:bodyPr>
          <a:lstStyle/>
          <a:p>
            <a:pPr algn="ctr"/>
            <a:r>
              <a:rPr lang="x-none" altLang="en-IN" sz="2400" b="1" dirty="0">
                <a:latin typeface="Arial" charset="0"/>
              </a:rPr>
              <a:t/>
            </a:r>
            <a:br>
              <a:rPr lang="x-none" altLang="en-IN" sz="2400" b="1" dirty="0">
                <a:latin typeface="Arial" charset="0"/>
              </a:rPr>
            </a:br>
            <a:r>
              <a:rPr lang="x-none" altLang="en-IN" sz="1600" dirty="0">
                <a:latin typeface="Arial" charset="0"/>
              </a:rPr>
              <a:t>Project Title </a:t>
            </a:r>
            <a:br>
              <a:rPr lang="x-none" altLang="en-IN" sz="1600" dirty="0">
                <a:latin typeface="Arial" charset="0"/>
              </a:rPr>
            </a:br>
            <a:r>
              <a:rPr lang="x-none" altLang="en-IN" sz="1600" dirty="0">
                <a:latin typeface="Arial" charset="0"/>
              </a:rPr>
              <a:t>- </a:t>
            </a:r>
            <a:r>
              <a:rPr lang="x-none" altLang="en-IN" sz="2400" b="1" dirty="0">
                <a:latin typeface="Arial" charset="0"/>
              </a:rPr>
              <a:t/>
            </a:r>
            <a:br>
              <a:rPr lang="x-none" altLang="en-IN" sz="2400" b="1" dirty="0">
                <a:latin typeface="Arial" charset="0"/>
              </a:rPr>
            </a:br>
            <a:r>
              <a:rPr lang="en-IN" altLang="en-IN" sz="2400" b="1" dirty="0" smtClean="0">
                <a:latin typeface="Arial" charset="0"/>
              </a:rPr>
              <a:t>DSP &amp; Analog Front End of </a:t>
            </a:r>
            <a:r>
              <a:rPr lang="x-none" altLang="en-IN" sz="2400" b="1" dirty="0" smtClean="0">
                <a:latin typeface="Arial" charset="0"/>
              </a:rPr>
              <a:t>Compact </a:t>
            </a:r>
            <a:r>
              <a:rPr lang="x-none" altLang="en-IN" sz="2400" b="1" dirty="0">
                <a:latin typeface="Arial" charset="0"/>
              </a:rPr>
              <a:t>Short Range Frequency Modulated Continous Wave </a:t>
            </a:r>
            <a:r>
              <a:rPr lang="x-none" altLang="en-IN" sz="2400" b="1" dirty="0" smtClean="0">
                <a:latin typeface="Arial" charset="0"/>
              </a:rPr>
              <a:t>Radar</a:t>
            </a:r>
            <a:endParaRPr lang="x-none" altLang="en-IN" sz="2400" b="1" dirty="0">
              <a:latin typeface="Arial" charset="0"/>
            </a:endParaRPr>
          </a:p>
        </p:txBody>
      </p:sp>
      <p:sp>
        <p:nvSpPr>
          <p:cNvPr id="3" name="Subtitle 2"/>
          <p:cNvSpPr>
            <a:spLocks noGrp="1"/>
          </p:cNvSpPr>
          <p:nvPr>
            <p:ph type="subTitle" idx="1"/>
          </p:nvPr>
        </p:nvSpPr>
        <p:spPr>
          <a:xfrm>
            <a:off x="1553527" y="4441258"/>
            <a:ext cx="9144000" cy="570230"/>
          </a:xfrm>
        </p:spPr>
        <p:txBody>
          <a:bodyPr/>
          <a:lstStyle/>
          <a:p>
            <a:pPr algn="ctr"/>
            <a:r>
              <a:rPr lang="x-none" altLang="en-IN"/>
              <a:t>Project Presentation - 1</a:t>
            </a:r>
          </a:p>
        </p:txBody>
      </p:sp>
      <p:sp>
        <p:nvSpPr>
          <p:cNvPr id="4" name="Title 1"/>
          <p:cNvSpPr>
            <a:spLocks noGrp="1"/>
          </p:cNvSpPr>
          <p:nvPr/>
        </p:nvSpPr>
        <p:spPr>
          <a:xfrm>
            <a:off x="1016635" y="450850"/>
            <a:ext cx="10217785" cy="7905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x-none" altLang="en-IN" sz="2400" b="1" dirty="0">
                <a:latin typeface="Arial" charset="0"/>
              </a:rPr>
              <a:t>Motilal Nehru National Institute of Technology Allahabad</a:t>
            </a:r>
          </a:p>
          <a:p>
            <a:r>
              <a:rPr lang="x-none" altLang="en-IN" sz="1800" dirty="0">
                <a:latin typeface="Arial" charset="0"/>
              </a:rPr>
              <a:t>Department of Electronics &amp; Communication Engineering</a:t>
            </a:r>
          </a:p>
        </p:txBody>
      </p:sp>
      <p:sp>
        <p:nvSpPr>
          <p:cNvPr id="5" name="TextBox 4"/>
          <p:cNvSpPr txBox="1"/>
          <p:nvPr/>
        </p:nvSpPr>
        <p:spPr>
          <a:xfrm>
            <a:off x="6125527" y="5108747"/>
            <a:ext cx="5350510" cy="1464945"/>
          </a:xfrm>
          <a:prstGeom prst="rect">
            <a:avLst/>
          </a:prstGeom>
          <a:noFill/>
        </p:spPr>
        <p:txBody>
          <a:bodyPr wrap="square" rtlCol="0">
            <a:spAutoFit/>
          </a:bodyPr>
          <a:lstStyle/>
          <a:p>
            <a:r>
              <a:rPr lang="x-none" altLang="en-IN" dirty="0"/>
              <a:t>Group No - 		40</a:t>
            </a:r>
          </a:p>
          <a:p>
            <a:r>
              <a:rPr lang="x-none" altLang="en-IN" dirty="0"/>
              <a:t>Project Mentor -		Dr. Yogendra Prajapati</a:t>
            </a:r>
          </a:p>
          <a:p>
            <a:r>
              <a:rPr lang="x-none" altLang="en-IN" dirty="0"/>
              <a:t>Group Members - 	</a:t>
            </a:r>
            <a:r>
              <a:rPr lang="en-IN" altLang="en-IN" dirty="0" smtClean="0"/>
              <a:t>	</a:t>
            </a:r>
            <a:r>
              <a:rPr lang="x-none" altLang="en-IN" dirty="0" smtClean="0"/>
              <a:t>Subha </a:t>
            </a:r>
            <a:r>
              <a:rPr lang="x-none" altLang="en-IN" dirty="0"/>
              <a:t>Sarkar</a:t>
            </a:r>
          </a:p>
          <a:p>
            <a:r>
              <a:rPr lang="x-none" altLang="en-IN" dirty="0"/>
              <a:t>			Tushar Kumar</a:t>
            </a:r>
          </a:p>
          <a:p>
            <a:r>
              <a:rPr lang="x-none" altLang="en-IN" dirty="0"/>
              <a:t>			Ashish Kumar Jha</a:t>
            </a:r>
          </a:p>
        </p:txBody>
      </p:sp>
      <p:pic>
        <p:nvPicPr>
          <p:cNvPr id="6" name="Picture 5"/>
          <p:cNvPicPr>
            <a:picLocks noChangeAspect="1"/>
          </p:cNvPicPr>
          <p:nvPr/>
        </p:nvPicPr>
        <p:blipFill>
          <a:blip r:embed="rId2"/>
          <a:stretch>
            <a:fillRect/>
          </a:stretch>
        </p:blipFill>
        <p:spPr>
          <a:xfrm>
            <a:off x="5566410" y="1593260"/>
            <a:ext cx="1301750" cy="14681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85" y="2625725"/>
            <a:ext cx="10515600" cy="1325563"/>
          </a:xfrm>
        </p:spPr>
        <p:txBody>
          <a:bodyPr/>
          <a:lstStyle/>
          <a:p>
            <a:pPr algn="ctr"/>
            <a:r>
              <a:rPr lang="x-none" altLang="en-IN"/>
              <a:t>Components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4260" y="320040"/>
            <a:ext cx="10515600" cy="1325563"/>
          </a:xfrm>
        </p:spPr>
        <p:txBody>
          <a:bodyPr/>
          <a:lstStyle/>
          <a:p>
            <a:r>
              <a:rPr lang="x-none" altLang="en-IN" dirty="0">
                <a:sym typeface="+mn-ea"/>
              </a:rPr>
              <a:t>Voltage controlled Oscillator </a:t>
            </a:r>
            <a:r>
              <a:rPr lang="x-none" altLang="en-IN" dirty="0" smtClean="0">
                <a:sym typeface="+mn-ea"/>
              </a:rPr>
              <a:t>– </a:t>
            </a:r>
            <a:r>
              <a:rPr lang="en-IN" altLang="en-IN" dirty="0" smtClean="0">
                <a:sym typeface="+mn-ea"/>
              </a:rPr>
              <a:t>HMC385/6</a:t>
            </a:r>
            <a:endParaRPr lang="en-IN" altLang="en-US" dirty="0"/>
          </a:p>
        </p:txBody>
      </p:sp>
      <p:sp>
        <p:nvSpPr>
          <p:cNvPr id="3" name="Content Placeholder 2"/>
          <p:cNvSpPr>
            <a:spLocks noGrp="1"/>
          </p:cNvSpPr>
          <p:nvPr>
            <p:ph idx="1"/>
          </p:nvPr>
        </p:nvSpPr>
        <p:spPr>
          <a:xfrm>
            <a:off x="565785" y="1344930"/>
            <a:ext cx="6116320" cy="4351655"/>
          </a:xfrm>
        </p:spPr>
        <p:txBody>
          <a:bodyPr>
            <a:normAutofit/>
          </a:bodyPr>
          <a:lstStyle/>
          <a:p>
            <a:endParaRPr lang="x-none" altLang="en-IN" dirty="0"/>
          </a:p>
          <a:p>
            <a:pPr marL="971550" lvl="1" indent="-514350">
              <a:buFont typeface="+mj-lt"/>
              <a:buAutoNum type="alphaLcPeriod"/>
            </a:pPr>
            <a:r>
              <a:rPr lang="x-none" altLang="en-IN" b="1" dirty="0"/>
              <a:t>Frequency Range</a:t>
            </a:r>
            <a:r>
              <a:rPr lang="x-none" altLang="en-IN" dirty="0"/>
              <a:t> </a:t>
            </a:r>
            <a:r>
              <a:rPr lang="en-IN" altLang="en-IN" smtClean="0"/>
              <a:t>2500 MHz – 2800 MHz</a:t>
            </a:r>
            <a:endParaRPr lang="x-none" altLang="en-IN" dirty="0"/>
          </a:p>
          <a:p>
            <a:pPr marL="971550" lvl="1" indent="-514350">
              <a:buFont typeface="+mj-lt"/>
              <a:buAutoNum type="alphaLcPeriod"/>
            </a:pPr>
            <a:r>
              <a:rPr lang="x-none" altLang="en-IN" b="1" dirty="0"/>
              <a:t>Tuning Gain</a:t>
            </a:r>
            <a:r>
              <a:rPr lang="x-none" altLang="en-IN" dirty="0"/>
              <a:t>  175MHz/V</a:t>
            </a:r>
          </a:p>
          <a:p>
            <a:pPr marL="971550" lvl="1" indent="-514350">
              <a:buFont typeface="+mj-lt"/>
              <a:buAutoNum type="alphaLcPeriod"/>
            </a:pPr>
            <a:r>
              <a:rPr lang="x-none" altLang="en-IN" b="1" dirty="0"/>
              <a:t>Output Power</a:t>
            </a:r>
            <a:r>
              <a:rPr lang="x-none" altLang="en-IN" dirty="0"/>
              <a:t>  -3dBm</a:t>
            </a:r>
          </a:p>
          <a:p>
            <a:pPr marL="971550" lvl="1" indent="-514350">
              <a:buFont typeface="+mj-lt"/>
              <a:buAutoNum type="alphaLcPeriod"/>
            </a:pPr>
            <a:r>
              <a:rPr lang="x-none" altLang="en-IN" b="1" dirty="0"/>
              <a:t>Return Loss</a:t>
            </a:r>
            <a:r>
              <a:rPr lang="x-none" altLang="en-IN" dirty="0"/>
              <a:t> 12dB</a:t>
            </a:r>
          </a:p>
          <a:p>
            <a:pPr marL="971550" lvl="1" indent="-514350">
              <a:buFont typeface="+mj-lt"/>
              <a:buAutoNum type="alphaLcPeriod"/>
            </a:pPr>
            <a:r>
              <a:rPr lang="x-none" altLang="en-IN" b="1" dirty="0"/>
              <a:t>Harmonics</a:t>
            </a:r>
            <a:r>
              <a:rPr lang="x-none" altLang="en-IN" dirty="0"/>
              <a:t> -30dBc</a:t>
            </a:r>
          </a:p>
          <a:p>
            <a:pPr marL="971550" lvl="1" indent="-514350">
              <a:buFont typeface="+mj-lt"/>
              <a:buAutoNum type="alphaLcPeriod"/>
            </a:pPr>
            <a:r>
              <a:rPr lang="x-none" altLang="en-IN" b="1" dirty="0"/>
              <a:t>Frequency (supply) Pushing</a:t>
            </a:r>
            <a:r>
              <a:rPr lang="x-none" altLang="en-IN" dirty="0"/>
              <a:t> 1.3MHz/V</a:t>
            </a:r>
          </a:p>
          <a:p>
            <a:pPr marL="971550" lvl="1" indent="-514350">
              <a:buFont typeface="+mj-lt"/>
              <a:buAutoNum type="alphaLcPeriod"/>
            </a:pPr>
            <a:r>
              <a:rPr lang="x-none" altLang="en-IN" b="1" dirty="0"/>
              <a:t>Frequency (Load) Pulling</a:t>
            </a:r>
            <a:r>
              <a:rPr lang="x-none" altLang="en-IN" dirty="0"/>
              <a:t> 4MHz @ VSWR 2:1</a:t>
            </a:r>
          </a:p>
        </p:txBody>
      </p:sp>
      <p:pic>
        <p:nvPicPr>
          <p:cNvPr id="4" name="Picture 3"/>
          <p:cNvPicPr>
            <a:picLocks noChangeAspect="1"/>
          </p:cNvPicPr>
          <p:nvPr/>
        </p:nvPicPr>
        <p:blipFill rotWithShape="1">
          <a:blip r:embed="rId2"/>
          <a:srcRect l="26330" t="40625" r="52404" b="19440"/>
          <a:stretch/>
        </p:blipFill>
        <p:spPr>
          <a:xfrm>
            <a:off x="7374575" y="1645603"/>
            <a:ext cx="3562599" cy="376137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IN" dirty="0" smtClean="0">
                <a:sym typeface="+mn-ea"/>
              </a:rPr>
              <a:t>Passive</a:t>
            </a:r>
            <a:r>
              <a:rPr lang="x-none" altLang="en-IN" dirty="0" smtClean="0">
                <a:sym typeface="+mn-ea"/>
              </a:rPr>
              <a:t> </a:t>
            </a:r>
            <a:r>
              <a:rPr lang="x-none" altLang="en-IN" dirty="0">
                <a:sym typeface="+mn-ea"/>
              </a:rPr>
              <a:t>Mixer </a:t>
            </a:r>
            <a:r>
              <a:rPr lang="x-none" altLang="en-IN" dirty="0" smtClean="0">
                <a:sym typeface="+mn-ea"/>
              </a:rPr>
              <a:t>– </a:t>
            </a:r>
            <a:r>
              <a:rPr lang="en-IN" altLang="en-IN" dirty="0" smtClean="0">
                <a:sym typeface="+mn-ea"/>
              </a:rPr>
              <a:t>HMC689</a:t>
            </a:r>
            <a:endParaRPr lang="x-none" altLang="en-IN" dirty="0"/>
          </a:p>
        </p:txBody>
      </p:sp>
      <p:sp>
        <p:nvSpPr>
          <p:cNvPr id="3" name="Content Placeholder 2"/>
          <p:cNvSpPr>
            <a:spLocks noGrp="1"/>
          </p:cNvSpPr>
          <p:nvPr>
            <p:ph idx="1"/>
          </p:nvPr>
        </p:nvSpPr>
        <p:spPr/>
        <p:txBody>
          <a:bodyPr/>
          <a:lstStyle/>
          <a:p>
            <a:endParaRPr lang="x-none" altLang="en-IN" dirty="0"/>
          </a:p>
          <a:p>
            <a:pPr marL="914400" lvl="1" indent="-457200">
              <a:buFont typeface="+mj-lt"/>
              <a:buAutoNum type="alphaLcPeriod"/>
            </a:pPr>
            <a:r>
              <a:rPr lang="x-none" altLang="en-IN" sz="2400" b="1" dirty="0"/>
              <a:t>Conversion </a:t>
            </a:r>
            <a:r>
              <a:rPr lang="en-IN" altLang="en-IN" b="1" dirty="0" smtClean="0"/>
              <a:t>loss</a:t>
            </a:r>
            <a:r>
              <a:rPr lang="x-none" altLang="en-IN" sz="2400" dirty="0" smtClean="0"/>
              <a:t> </a:t>
            </a:r>
            <a:r>
              <a:rPr lang="en-IN" altLang="en-IN" sz="2400" dirty="0" smtClean="0"/>
              <a:t>= 7.5</a:t>
            </a:r>
            <a:r>
              <a:rPr lang="x-none" altLang="en-IN" sz="2400" dirty="0" smtClean="0"/>
              <a:t>dB</a:t>
            </a:r>
            <a:endParaRPr lang="x-none" altLang="en-IN" sz="2400" dirty="0"/>
          </a:p>
          <a:p>
            <a:pPr marL="914400" lvl="1" indent="-457200">
              <a:buFont typeface="+mj-lt"/>
              <a:buAutoNum type="alphaLcPeriod"/>
            </a:pPr>
            <a:r>
              <a:rPr lang="en-IN" altLang="en-IN" sz="2400" b="1" dirty="0" smtClean="0"/>
              <a:t>Input IP3 = </a:t>
            </a:r>
            <a:r>
              <a:rPr lang="en-IN" altLang="en-IN" sz="2400" dirty="0" smtClean="0"/>
              <a:t>32dBm</a:t>
            </a:r>
            <a:endParaRPr lang="x-none" altLang="en-IN" sz="2400" dirty="0"/>
          </a:p>
          <a:p>
            <a:pPr marL="914400" lvl="1" indent="-457200">
              <a:buFont typeface="+mj-lt"/>
              <a:buAutoNum type="alphaLcPeriod"/>
            </a:pPr>
            <a:r>
              <a:rPr lang="x-none" altLang="en-IN" sz="2400" b="1" dirty="0"/>
              <a:t>LO drive level</a:t>
            </a:r>
            <a:r>
              <a:rPr lang="x-none" altLang="en-IN" sz="2400" dirty="0"/>
              <a:t>  </a:t>
            </a:r>
            <a:r>
              <a:rPr lang="en-IN" altLang="en-IN" sz="2400" dirty="0" smtClean="0"/>
              <a:t>= </a:t>
            </a:r>
            <a:r>
              <a:rPr lang="en-IN" altLang="en-IN" dirty="0" smtClean="0"/>
              <a:t>0</a:t>
            </a:r>
            <a:r>
              <a:rPr lang="x-none" altLang="en-IN" sz="2400" dirty="0" smtClean="0"/>
              <a:t>dBm</a:t>
            </a:r>
            <a:endParaRPr lang="x-none" altLang="en-IN" sz="2400" dirty="0"/>
          </a:p>
          <a:p>
            <a:pPr marL="457200" lvl="1" indent="0">
              <a:buNone/>
            </a:pPr>
            <a:endParaRPr lang="x-none" altLang="en-IN" sz="2400" dirty="0"/>
          </a:p>
          <a:p>
            <a:pPr lvl="1"/>
            <a:endParaRPr lang="x-none" altLang="en-IN" dirty="0"/>
          </a:p>
        </p:txBody>
      </p:sp>
      <p:pic>
        <p:nvPicPr>
          <p:cNvPr id="5" name="Picture 4"/>
          <p:cNvPicPr>
            <a:picLocks noChangeAspect="1"/>
          </p:cNvPicPr>
          <p:nvPr/>
        </p:nvPicPr>
        <p:blipFill rotWithShape="1">
          <a:blip r:embed="rId2"/>
          <a:srcRect l="27247" t="42573" r="52586" b="21066"/>
          <a:stretch/>
        </p:blipFill>
        <p:spPr>
          <a:xfrm>
            <a:off x="6948536" y="1825625"/>
            <a:ext cx="4405264" cy="446555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RF Amplifier and LNA - AVT51663</a:t>
            </a:r>
          </a:p>
        </p:txBody>
      </p:sp>
      <p:sp>
        <p:nvSpPr>
          <p:cNvPr id="3" name="Content Placeholder 2"/>
          <p:cNvSpPr>
            <a:spLocks noGrp="1"/>
          </p:cNvSpPr>
          <p:nvPr>
            <p:ph idx="1"/>
          </p:nvPr>
        </p:nvSpPr>
        <p:spPr/>
        <p:txBody>
          <a:bodyPr/>
          <a:lstStyle/>
          <a:p>
            <a:r>
              <a:rPr lang="x-none" altLang="en-IN" b="1"/>
              <a:t>Gain</a:t>
            </a:r>
            <a:r>
              <a:rPr lang="x-none" altLang="en-IN"/>
              <a:t> 19.6dB</a:t>
            </a:r>
          </a:p>
          <a:p>
            <a:r>
              <a:rPr lang="x-none" altLang="en-IN" b="1"/>
              <a:t>OIP3</a:t>
            </a:r>
            <a:r>
              <a:rPr lang="x-none" altLang="en-IN"/>
              <a:t> 25.1dBm</a:t>
            </a:r>
          </a:p>
          <a:p>
            <a:r>
              <a:rPr lang="x-none" altLang="en-IN" b="1"/>
              <a:t>Noise Figure</a:t>
            </a:r>
            <a:r>
              <a:rPr lang="x-none" altLang="en-IN"/>
              <a:t> 3.2dB</a:t>
            </a:r>
          </a:p>
          <a:p>
            <a:r>
              <a:rPr lang="x-none" altLang="en-IN" b="1"/>
              <a:t>P1dB</a:t>
            </a:r>
            <a:r>
              <a:rPr lang="x-none" altLang="en-IN"/>
              <a:t> 12.9dBm</a:t>
            </a:r>
          </a:p>
          <a:p>
            <a:endParaRPr lang="x-none" altLang="en-IN"/>
          </a:p>
        </p:txBody>
      </p:sp>
      <p:pic>
        <p:nvPicPr>
          <p:cNvPr id="4" name="Picture 3"/>
          <p:cNvPicPr>
            <a:picLocks noChangeAspect="1"/>
          </p:cNvPicPr>
          <p:nvPr/>
        </p:nvPicPr>
        <p:blipFill>
          <a:blip r:embed="rId2"/>
          <a:stretch>
            <a:fillRect/>
          </a:stretch>
        </p:blipFill>
        <p:spPr>
          <a:xfrm>
            <a:off x="5884545" y="2678430"/>
            <a:ext cx="4371340" cy="34283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RF Attenuators</a:t>
            </a:r>
          </a:p>
        </p:txBody>
      </p:sp>
      <p:pic>
        <p:nvPicPr>
          <p:cNvPr id="4" name="Picture 3"/>
          <p:cNvPicPr>
            <a:picLocks noChangeAspect="1"/>
          </p:cNvPicPr>
          <p:nvPr/>
        </p:nvPicPr>
        <p:blipFill>
          <a:blip r:embed="rId3"/>
          <a:srcRect l="22819" t="31522" r="48328" b="25714"/>
          <a:stretch>
            <a:fillRect/>
          </a:stretch>
        </p:blipFill>
        <p:spPr>
          <a:xfrm>
            <a:off x="4203065" y="2424430"/>
            <a:ext cx="3753485" cy="312801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Wilkinson Power Divider</a:t>
            </a:r>
          </a:p>
        </p:txBody>
      </p:sp>
      <p:pic>
        <p:nvPicPr>
          <p:cNvPr id="4" name="Picture 3"/>
          <p:cNvPicPr>
            <a:picLocks noChangeAspect="1"/>
          </p:cNvPicPr>
          <p:nvPr/>
        </p:nvPicPr>
        <p:blipFill>
          <a:blip r:embed="rId2"/>
          <a:stretch>
            <a:fillRect/>
          </a:stretch>
        </p:blipFill>
        <p:spPr>
          <a:xfrm>
            <a:off x="3609340" y="1548765"/>
            <a:ext cx="4799330" cy="411543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Directional Coupler</a:t>
            </a:r>
          </a:p>
        </p:txBody>
      </p:sp>
      <p:pic>
        <p:nvPicPr>
          <p:cNvPr id="4" name="Content Placeholder 3"/>
          <p:cNvPicPr>
            <a:picLocks noGrp="1" noChangeAspect="1"/>
          </p:cNvPicPr>
          <p:nvPr>
            <p:ph idx="1"/>
          </p:nvPr>
        </p:nvPicPr>
        <p:blipFill>
          <a:blip r:embed="rId2"/>
          <a:stretch>
            <a:fillRect/>
          </a:stretch>
        </p:blipFill>
        <p:spPr>
          <a:xfrm>
            <a:off x="562610" y="2852420"/>
            <a:ext cx="5402580" cy="1929765"/>
          </a:xfrm>
          <a:prstGeom prst="rect">
            <a:avLst/>
          </a:prstGeom>
        </p:spPr>
      </p:pic>
      <p:pic>
        <p:nvPicPr>
          <p:cNvPr id="5" name="Picture 4"/>
          <p:cNvPicPr>
            <a:picLocks noChangeAspect="1"/>
          </p:cNvPicPr>
          <p:nvPr/>
        </p:nvPicPr>
        <p:blipFill>
          <a:blip r:embed="rId3"/>
          <a:stretch>
            <a:fillRect/>
          </a:stretch>
        </p:blipFill>
        <p:spPr>
          <a:xfrm>
            <a:off x="6774180" y="2580005"/>
            <a:ext cx="4942840" cy="239077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Computation Platform </a:t>
            </a:r>
          </a:p>
        </p:txBody>
      </p:sp>
      <p:sp>
        <p:nvSpPr>
          <p:cNvPr id="3" name="Content Placeholder 2"/>
          <p:cNvSpPr>
            <a:spLocks noGrp="1"/>
          </p:cNvSpPr>
          <p:nvPr>
            <p:ph idx="1"/>
          </p:nvPr>
        </p:nvSpPr>
        <p:spPr/>
        <p:txBody>
          <a:bodyPr/>
          <a:lstStyle/>
          <a:p>
            <a:r>
              <a:rPr lang="x-none" altLang="en-IN"/>
              <a:t>After prototyping in Laptop/PC we plan to use Altera Cyclone V SoC</a:t>
            </a:r>
          </a:p>
        </p:txBody>
      </p:sp>
      <p:pic>
        <p:nvPicPr>
          <p:cNvPr id="4" name="Picture 3"/>
          <p:cNvPicPr>
            <a:picLocks noChangeAspect="1"/>
          </p:cNvPicPr>
          <p:nvPr/>
        </p:nvPicPr>
        <p:blipFill>
          <a:blip r:embed="rId2"/>
          <a:stretch>
            <a:fillRect/>
          </a:stretch>
        </p:blipFill>
        <p:spPr>
          <a:xfrm>
            <a:off x="3314318" y="2828290"/>
            <a:ext cx="5139690" cy="402971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What we plan to do next !</a:t>
            </a:r>
          </a:p>
        </p:txBody>
      </p:sp>
      <p:sp>
        <p:nvSpPr>
          <p:cNvPr id="3" name="Content Placeholder 2"/>
          <p:cNvSpPr>
            <a:spLocks noGrp="1"/>
          </p:cNvSpPr>
          <p:nvPr>
            <p:ph idx="1"/>
          </p:nvPr>
        </p:nvSpPr>
        <p:spPr/>
        <p:txBody>
          <a:bodyPr/>
          <a:lstStyle/>
          <a:p>
            <a:r>
              <a:rPr lang="x-none" altLang="en-IN" dirty="0"/>
              <a:t>Design the schematics and layout of all the major components and fabricate PCBs</a:t>
            </a:r>
          </a:p>
          <a:p>
            <a:r>
              <a:rPr lang="x-none" altLang="en-IN" dirty="0"/>
              <a:t>Test the PCBs for proper functionality and adherence to theoretical values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ubhasarkar.com/wp-content/uploads/2018/03/radar_classif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494" y="985197"/>
            <a:ext cx="8852762" cy="469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499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Motivation</a:t>
            </a:r>
          </a:p>
        </p:txBody>
      </p:sp>
      <p:sp>
        <p:nvSpPr>
          <p:cNvPr id="3" name="Content Placeholder 2"/>
          <p:cNvSpPr>
            <a:spLocks noGrp="1"/>
          </p:cNvSpPr>
          <p:nvPr>
            <p:ph idx="1"/>
          </p:nvPr>
        </p:nvSpPr>
        <p:spPr>
          <a:xfrm>
            <a:off x="778510" y="1480185"/>
            <a:ext cx="10515600" cy="4351338"/>
          </a:xfrm>
        </p:spPr>
        <p:txBody>
          <a:bodyPr>
            <a:normAutofit/>
          </a:bodyPr>
          <a:lstStyle/>
          <a:p>
            <a:pPr marL="0" indent="0" algn="just">
              <a:buNone/>
            </a:pPr>
            <a:endParaRPr lang="x-none" altLang="en-IN"/>
          </a:p>
          <a:p>
            <a:pPr marL="457200" indent="-457200" algn="just">
              <a:buAutoNum type="arabicPeriod"/>
            </a:pPr>
            <a:r>
              <a:rPr lang="x-none" altLang="en-IN"/>
              <a:t>Microwave radar are immune to weather conditions like fog, smoke, mist etc. It can detect moving objects behind a opaque object. Inteference from ambient noise is also less likely to happen.</a:t>
            </a:r>
          </a:p>
          <a:p>
            <a:pPr marL="457200" indent="-457200" algn="just">
              <a:buAutoNum type="arabicPeriod"/>
            </a:pPr>
            <a:endParaRPr lang="x-none" altLang="en-IN"/>
          </a:p>
          <a:p>
            <a:pPr marL="457200" indent="-457200" algn="just">
              <a:buAutoNum type="arabicPeriod"/>
            </a:pPr>
            <a:r>
              <a:rPr lang="x-none" altLang="en-IN"/>
              <a:t>A portable radar system can be used along with other sensors for better target detection in adverse weather condition like driving cars in foggy highway, surveillance using Unmanned Ground Vehicle etc.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ubhasarkar.com/wp-content/uploads/2018/03/Radar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251" y="1059377"/>
            <a:ext cx="8346935" cy="443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872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003"/>
            <a:ext cx="10515600" cy="875763"/>
          </a:xfrm>
        </p:spPr>
        <p:txBody>
          <a:bodyPr/>
          <a:lstStyle/>
          <a:p>
            <a:pPr algn="ctr"/>
            <a:r>
              <a:rPr lang="en-IN" b="1" dirty="0" smtClean="0"/>
              <a:t>Radar link budget</a:t>
            </a:r>
            <a:endParaRPr lang="en-IN"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55312"/>
                <a:ext cx="10515600" cy="5266121"/>
              </a:xfrm>
            </p:spPr>
            <p:txBody>
              <a:bodyPr>
                <a:normAutofit fontScale="55000" lnSpcReduction="20000"/>
              </a:bodyPr>
              <a:lstStyle/>
              <a:p>
                <a:pPr marL="0" indent="0">
                  <a:buNone/>
                </a:pPr>
                <a:r>
                  <a:rPr lang="en-IN" dirty="0" smtClean="0"/>
                  <a:t>A simplified version of the </a:t>
                </a:r>
                <a:r>
                  <a:rPr lang="en-IN" dirty="0"/>
                  <a:t>link budget </a:t>
                </a:r>
                <a:r>
                  <a:rPr lang="en-IN" dirty="0" smtClean="0"/>
                  <a:t>equation </a:t>
                </a:r>
                <a:r>
                  <a:rPr lang="en-IN" dirty="0"/>
                  <a:t>is given </a:t>
                </a:r>
                <a:r>
                  <a:rPr lang="en-IN" dirty="0" smtClean="0"/>
                  <a:t>below :</a:t>
                </a:r>
              </a:p>
              <a:p>
                <a:pPr marL="0" indent="0">
                  <a:buNone/>
                </a:pPr>
                <a:endParaRPr lang="en-IN" dirty="0" smtClean="0"/>
              </a:p>
              <a:p>
                <a:pPr marL="0" indent="0">
                  <a:buNone/>
                </a:pPr>
                <a14:m>
                  <m:oMath xmlns:m="http://schemas.openxmlformats.org/officeDocument/2006/math">
                    <m:sSub>
                      <m:sSubPr>
                        <m:ctrlPr>
                          <a:rPr lang="en-IN" sz="3600" i="1" smtClean="0">
                            <a:latin typeface="Cambria Math" panose="02040503050406030204" pitchFamily="18" charset="0"/>
                          </a:rPr>
                        </m:ctrlPr>
                      </m:sSubPr>
                      <m:e>
                        <m:r>
                          <a:rPr lang="en-IN" sz="3600" b="0" i="1" smtClean="0">
                            <a:latin typeface="Cambria Math"/>
                          </a:rPr>
                          <m:t>                                                                          </m:t>
                        </m:r>
                        <m:r>
                          <a:rPr lang="en-IN" sz="3600" b="0" i="1" smtClean="0">
                            <a:latin typeface="Cambria Math"/>
                          </a:rPr>
                          <m:t>𝑃</m:t>
                        </m:r>
                      </m:e>
                      <m:sub>
                        <m:r>
                          <a:rPr lang="en-IN" sz="3600" b="0" i="1" smtClean="0">
                            <a:latin typeface="Cambria Math"/>
                          </a:rPr>
                          <m:t>𝑟</m:t>
                        </m:r>
                      </m:sub>
                    </m:sSub>
                  </m:oMath>
                </a14:m>
                <a:r>
                  <a:rPr lang="en-IN" sz="3600" dirty="0" smtClean="0"/>
                  <a:t> = </a:t>
                </a:r>
                <a14:m>
                  <m:oMath xmlns:m="http://schemas.openxmlformats.org/officeDocument/2006/math">
                    <m:f>
                      <m:fPr>
                        <m:ctrlPr>
                          <a:rPr lang="en-IN" sz="3600" i="1" smtClean="0">
                            <a:latin typeface="Cambria Math" panose="02040503050406030204" pitchFamily="18" charset="0"/>
                          </a:rPr>
                        </m:ctrlPr>
                      </m:fPr>
                      <m:num>
                        <m:sSub>
                          <m:sSubPr>
                            <m:ctrlPr>
                              <a:rPr lang="en-IN" sz="3600" b="0" i="1" smtClean="0">
                                <a:latin typeface="Cambria Math" panose="02040503050406030204" pitchFamily="18" charset="0"/>
                              </a:rPr>
                            </m:ctrlPr>
                          </m:sSubPr>
                          <m:e>
                            <m:r>
                              <a:rPr lang="en-IN" sz="3600" b="0" i="1" smtClean="0">
                                <a:latin typeface="Cambria Math"/>
                              </a:rPr>
                              <m:t>𝑃</m:t>
                            </m:r>
                          </m:e>
                          <m:sub>
                            <m:r>
                              <a:rPr lang="en-IN" sz="3600" b="0" i="1" smtClean="0">
                                <a:latin typeface="Cambria Math"/>
                              </a:rPr>
                              <m:t>𝑡</m:t>
                            </m:r>
                          </m:sub>
                        </m:sSub>
                        <m:sSup>
                          <m:sSupPr>
                            <m:ctrlPr>
                              <a:rPr lang="en-IN" sz="3600" b="0" i="1" smtClean="0">
                                <a:latin typeface="Cambria Math" panose="02040503050406030204" pitchFamily="18" charset="0"/>
                              </a:rPr>
                            </m:ctrlPr>
                          </m:sSupPr>
                          <m:e>
                            <m:r>
                              <a:rPr lang="en-IN" sz="3600" b="0" i="1" smtClean="0">
                                <a:latin typeface="Cambria Math"/>
                              </a:rPr>
                              <m:t>𝐺</m:t>
                            </m:r>
                          </m:e>
                          <m:sup>
                            <m:r>
                              <a:rPr lang="en-IN" sz="3600" b="0" i="1" smtClean="0">
                                <a:latin typeface="Cambria Math"/>
                              </a:rPr>
                              <m:t>2</m:t>
                            </m:r>
                          </m:sup>
                        </m:sSup>
                        <m:r>
                          <m:rPr>
                            <m:nor/>
                          </m:rPr>
                          <a:rPr lang="el-GR" sz="3600"/>
                          <m:t>σ</m:t>
                        </m:r>
                        <m:sSup>
                          <m:sSupPr>
                            <m:ctrlPr>
                              <a:rPr lang="el-GR" sz="3600" i="1" smtClean="0">
                                <a:latin typeface="Cambria Math" panose="02040503050406030204" pitchFamily="18" charset="0"/>
                              </a:rPr>
                            </m:ctrlPr>
                          </m:sSupPr>
                          <m:e>
                            <m:r>
                              <m:rPr>
                                <m:nor/>
                              </m:rPr>
                              <a:rPr lang="el-GR" sz="3600"/>
                              <m:t>λ</m:t>
                            </m:r>
                          </m:e>
                          <m:sup>
                            <m:r>
                              <a:rPr lang="en-IN" sz="3600" b="0" i="1" smtClean="0">
                                <a:latin typeface="Cambria Math"/>
                              </a:rPr>
                              <m:t>2</m:t>
                            </m:r>
                          </m:sup>
                        </m:sSup>
                        <m:r>
                          <m:rPr>
                            <m:nor/>
                          </m:rPr>
                          <a:rPr lang="el-GR" sz="3600"/>
                          <m:t>τ</m:t>
                        </m:r>
                      </m:num>
                      <m:den>
                        <m:sSup>
                          <m:sSupPr>
                            <m:ctrlPr>
                              <a:rPr lang="en-IN" sz="3600" b="0" i="1" smtClean="0">
                                <a:latin typeface="Cambria Math" panose="02040503050406030204" pitchFamily="18" charset="0"/>
                                <a:ea typeface="Cambria Math"/>
                              </a:rPr>
                            </m:ctrlPr>
                          </m:sSupPr>
                          <m:e>
                            <m:r>
                              <a:rPr lang="en-IN" sz="3600" b="0" i="1" smtClean="0">
                                <a:latin typeface="Cambria Math"/>
                                <a:ea typeface="Cambria Math"/>
                              </a:rPr>
                              <m:t>(4</m:t>
                            </m:r>
                            <m:r>
                              <a:rPr lang="en-IN" sz="3600" b="0" i="1" smtClean="0">
                                <a:latin typeface="Cambria Math"/>
                                <a:ea typeface="Cambria Math"/>
                              </a:rPr>
                              <m:t>𝜋</m:t>
                            </m:r>
                            <m:r>
                              <a:rPr lang="en-IN" sz="3600" b="0" i="1" smtClean="0">
                                <a:latin typeface="Cambria Math"/>
                                <a:ea typeface="Cambria Math"/>
                              </a:rPr>
                              <m:t>)</m:t>
                            </m:r>
                          </m:e>
                          <m:sup>
                            <m:r>
                              <a:rPr lang="en-IN" sz="3600" b="0" i="1" smtClean="0">
                                <a:latin typeface="Cambria Math"/>
                                <a:ea typeface="Cambria Math"/>
                              </a:rPr>
                              <m:t>3</m:t>
                            </m:r>
                          </m:sup>
                        </m:sSup>
                        <m:sSup>
                          <m:sSupPr>
                            <m:ctrlPr>
                              <a:rPr lang="en-IN" sz="3600" b="0" i="1" smtClean="0">
                                <a:latin typeface="Cambria Math" panose="02040503050406030204" pitchFamily="18" charset="0"/>
                                <a:ea typeface="Cambria Math"/>
                              </a:rPr>
                            </m:ctrlPr>
                          </m:sSupPr>
                          <m:e>
                            <m:r>
                              <a:rPr lang="en-IN" sz="3600" b="0" i="1" smtClean="0">
                                <a:latin typeface="Cambria Math"/>
                                <a:ea typeface="Cambria Math"/>
                              </a:rPr>
                              <m:t>𝑅</m:t>
                            </m:r>
                          </m:e>
                          <m:sup>
                            <m:r>
                              <a:rPr lang="en-IN" sz="3600" b="0" i="1" smtClean="0">
                                <a:latin typeface="Cambria Math"/>
                                <a:ea typeface="Cambria Math"/>
                              </a:rPr>
                              <m:t>4</m:t>
                            </m:r>
                          </m:sup>
                        </m:sSup>
                      </m:den>
                    </m:f>
                  </m:oMath>
                </a14:m>
                <a:endParaRPr lang="en-IN" dirty="0" smtClean="0"/>
              </a:p>
              <a:p>
                <a:pPr marL="0" indent="0">
                  <a:buNone/>
                </a:pPr>
                <a:endParaRPr lang="en-IN" dirty="0"/>
              </a:p>
              <a:p>
                <a:pPr marL="0" indent="0">
                  <a:buNone/>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a:rPr>
                          <m:t>𝑃</m:t>
                        </m:r>
                      </m:e>
                      <m:sub>
                        <m:r>
                          <a:rPr lang="en-IN" b="0" i="1" smtClean="0">
                            <a:latin typeface="Cambria Math"/>
                          </a:rPr>
                          <m:t>𝑡</m:t>
                        </m:r>
                      </m:sub>
                    </m:sSub>
                  </m:oMath>
                </a14:m>
                <a:r>
                  <a:rPr lang="en-IN" dirty="0" smtClean="0"/>
                  <a:t> = Peak transmit power = 15dBm = 31.6mW</a:t>
                </a:r>
              </a:p>
              <a:p>
                <a:pPr marL="0" indent="0">
                  <a:buNone/>
                </a:pPr>
                <a:r>
                  <a:rPr lang="en-IN" dirty="0" smtClean="0"/>
                  <a:t>G = Gain of the antenna = 10dB</a:t>
                </a:r>
              </a:p>
              <a:p>
                <a:pPr marL="0" indent="0">
                  <a:buNone/>
                </a:pPr>
                <a14:m>
                  <m:oMath xmlns:m="http://schemas.openxmlformats.org/officeDocument/2006/math">
                    <m:r>
                      <m:rPr>
                        <m:nor/>
                      </m:rPr>
                      <a:rPr lang="el-GR"/>
                      <m:t>σ</m:t>
                    </m:r>
                    <m:r>
                      <a:rPr lang="el-GR" i="1">
                        <a:latin typeface="Cambria Math" panose="02040503050406030204" pitchFamily="18" charset="0"/>
                      </a:rPr>
                      <m:t> </m:t>
                    </m:r>
                  </m:oMath>
                </a14:m>
                <a:r>
                  <a:rPr lang="en-IN" dirty="0" smtClean="0"/>
                  <a:t>= Radar cross section or area of the target = 1</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a:rPr>
                          <m:t>𝑚</m:t>
                        </m:r>
                      </m:e>
                      <m:sup>
                        <m:r>
                          <a:rPr lang="en-IN" b="0" i="1" smtClean="0">
                            <a:latin typeface="Cambria Math"/>
                          </a:rPr>
                          <m:t>2</m:t>
                        </m:r>
                      </m:sup>
                    </m:sSup>
                  </m:oMath>
                </a14:m>
                <a:endParaRPr lang="en-IN" dirty="0" smtClean="0"/>
              </a:p>
              <a:p>
                <a:pPr marL="0" indent="0">
                  <a:buNone/>
                </a:pPr>
                <a:r>
                  <a:rPr lang="el-GR" dirty="0" smtClean="0"/>
                  <a:t>λ</a:t>
                </a:r>
                <a:r>
                  <a:rPr lang="en-IN" dirty="0" smtClean="0"/>
                  <a:t> = Radar wavelength</a:t>
                </a:r>
                <a:r>
                  <a:rPr lang="en-IN" dirty="0"/>
                  <a:t>(assuming </a:t>
                </a:r>
                <a:r>
                  <a:rPr lang="en-IN" dirty="0" smtClean="0"/>
                  <a:t>centre </a:t>
                </a:r>
                <a:r>
                  <a:rPr lang="en-IN" dirty="0"/>
                  <a:t>frequency to be 2.5GHz</a:t>
                </a:r>
                <a:r>
                  <a:rPr lang="en-IN" dirty="0" smtClean="0"/>
                  <a:t>) = 12cm</a:t>
                </a:r>
              </a:p>
              <a:p>
                <a:pPr marL="0" indent="0">
                  <a:buNone/>
                </a:pPr>
                <a:r>
                  <a:rPr lang="el-GR" dirty="0" smtClean="0"/>
                  <a:t>τ</a:t>
                </a:r>
                <a:r>
                  <a:rPr lang="en-IN" dirty="0" smtClean="0"/>
                  <a:t> = Duty cycle of the transmitter = 1</a:t>
                </a:r>
              </a:p>
              <a:p>
                <a:pPr marL="0" indent="0">
                  <a:buNone/>
                </a:pPr>
                <a:r>
                  <a:rPr lang="en-IN" dirty="0" smtClean="0"/>
                  <a:t>R = Range of the target = 1m to 40m</a:t>
                </a:r>
              </a:p>
              <a:p>
                <a:pPr marL="0" indent="0">
                  <a:buNone/>
                </a:pPr>
                <a:endParaRPr lang="en-IN" dirty="0" smtClean="0"/>
              </a:p>
              <a:p>
                <a:pPr marL="0" indent="0">
                  <a:buNone/>
                </a:pPr>
                <a:r>
                  <a:rPr lang="en-IN" dirty="0" smtClean="0"/>
                  <a:t>Putting these values we obtain</a:t>
                </a:r>
              </a:p>
              <a:p>
                <a:pPr marL="0" indent="0">
                  <a:buNone/>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a:rPr>
                          <m:t>𝑃</m:t>
                        </m:r>
                      </m:e>
                      <m:sub>
                        <m:eqArr>
                          <m:eqArrPr>
                            <m:ctrlPr>
                              <a:rPr lang="en-IN" b="0" i="1" smtClean="0">
                                <a:latin typeface="Cambria Math" panose="02040503050406030204" pitchFamily="18" charset="0"/>
                              </a:rPr>
                            </m:ctrlPr>
                          </m:eqArrPr>
                          <m:e>
                            <m:r>
                              <a:rPr lang="en-IN" b="0" i="1" smtClean="0">
                                <a:latin typeface="Cambria Math"/>
                              </a:rPr>
                              <m:t>𝑟</m:t>
                            </m:r>
                            <m:r>
                              <a:rPr lang="en-IN" b="0" i="1" smtClean="0">
                                <a:latin typeface="Cambria Math"/>
                              </a:rPr>
                              <m:t>,</m:t>
                            </m:r>
                            <m:r>
                              <a:rPr lang="en-IN" b="0" i="1" smtClean="0">
                                <a:latin typeface="Cambria Math"/>
                              </a:rPr>
                              <m:t>𝑚𝑖𝑛</m:t>
                            </m:r>
                          </m:e>
                          <m:e>
                            <m:r>
                              <a:rPr lang="en-IN" b="0" i="1" smtClean="0">
                                <a:latin typeface="Cambria Math"/>
                              </a:rPr>
                              <m:t> </m:t>
                            </m:r>
                          </m:e>
                        </m:eqArr>
                      </m:sub>
                    </m:sSub>
                  </m:oMath>
                </a14:m>
                <a:r>
                  <a:rPr lang="en-IN" dirty="0" smtClean="0"/>
                  <a:t> = 8.957</a:t>
                </a:r>
                <a14:m>
                  <m:oMath xmlns:m="http://schemas.openxmlformats.org/officeDocument/2006/math">
                    <m:r>
                      <a:rPr lang="en-IN" i="1" smtClean="0">
                        <a:latin typeface="Cambria Math"/>
                        <a:ea typeface="Cambria Math"/>
                      </a:rPr>
                      <m:t>×</m:t>
                    </m:r>
                    <m:sSup>
                      <m:sSupPr>
                        <m:ctrlPr>
                          <a:rPr lang="en-IN" i="1" smtClean="0">
                            <a:latin typeface="Cambria Math" panose="02040503050406030204" pitchFamily="18" charset="0"/>
                            <a:ea typeface="Cambria Math"/>
                          </a:rPr>
                        </m:ctrlPr>
                      </m:sSupPr>
                      <m:e>
                        <m:r>
                          <a:rPr lang="en-IN" b="0" i="1" smtClean="0">
                            <a:latin typeface="Cambria Math"/>
                            <a:ea typeface="Cambria Math"/>
                          </a:rPr>
                          <m:t>10</m:t>
                        </m:r>
                      </m:e>
                      <m:sup>
                        <m:r>
                          <a:rPr lang="en-IN" b="0" i="1" smtClean="0">
                            <a:latin typeface="Cambria Math"/>
                            <a:ea typeface="Cambria Math"/>
                          </a:rPr>
                          <m:t>−12</m:t>
                        </m:r>
                      </m:sup>
                    </m:sSup>
                    <m:r>
                      <m:rPr>
                        <m:sty m:val="p"/>
                      </m:rPr>
                      <a:rPr lang="en-IN" b="0" i="0" smtClean="0">
                        <a:latin typeface="Cambria Math"/>
                        <a:ea typeface="Cambria Math"/>
                      </a:rPr>
                      <m:t>W</m:t>
                    </m:r>
                    <m:r>
                      <a:rPr lang="en-IN" b="0" i="0" smtClean="0">
                        <a:latin typeface="Cambria Math"/>
                        <a:ea typeface="Cambria Math"/>
                      </a:rPr>
                      <m:t> </m:t>
                    </m:r>
                  </m:oMath>
                </a14:m>
                <a:r>
                  <a:rPr lang="en-IN" b="0" dirty="0" smtClean="0">
                    <a:ea typeface="Cambria Math"/>
                  </a:rPr>
                  <a:t>= </a:t>
                </a:r>
                <a14:m>
                  <m:oMath xmlns:m="http://schemas.openxmlformats.org/officeDocument/2006/math">
                    <m:r>
                      <a:rPr lang="en-IN" b="0" i="1" smtClean="0">
                        <a:latin typeface="Cambria Math"/>
                        <a:ea typeface="Cambria Math"/>
                      </a:rPr>
                      <m:t>−</m:t>
                    </m:r>
                  </m:oMath>
                </a14:m>
                <a:r>
                  <a:rPr lang="en-IN" b="0" dirty="0" smtClean="0">
                    <a:ea typeface="Cambria Math"/>
                  </a:rPr>
                  <a:t>80.478dBm</a:t>
                </a:r>
              </a:p>
              <a:p>
                <a:pPr marL="0" indent="0">
                  <a:buNone/>
                </a:pPr>
                <a14:m>
                  <m:oMath xmlns:m="http://schemas.openxmlformats.org/officeDocument/2006/math">
                    <m:sSub>
                      <m:sSubPr>
                        <m:ctrlPr>
                          <a:rPr lang="en-IN" b="0" i="1" smtClean="0">
                            <a:latin typeface="Cambria Math" panose="02040503050406030204" pitchFamily="18" charset="0"/>
                            <a:ea typeface="Cambria Math"/>
                          </a:rPr>
                        </m:ctrlPr>
                      </m:sSubPr>
                      <m:e>
                        <m:r>
                          <a:rPr lang="en-IN" b="0" i="1" smtClean="0">
                            <a:latin typeface="Cambria Math"/>
                            <a:ea typeface="Cambria Math"/>
                          </a:rPr>
                          <m:t>𝑃</m:t>
                        </m:r>
                      </m:e>
                      <m:sub>
                        <m:r>
                          <a:rPr lang="en-IN" b="0" i="1" smtClean="0">
                            <a:latin typeface="Cambria Math"/>
                            <a:ea typeface="Cambria Math"/>
                          </a:rPr>
                          <m:t>𝑟</m:t>
                        </m:r>
                        <m:r>
                          <a:rPr lang="en-IN" b="0" i="1" smtClean="0">
                            <a:latin typeface="Cambria Math"/>
                            <a:ea typeface="Cambria Math"/>
                          </a:rPr>
                          <m:t>,</m:t>
                        </m:r>
                        <m:r>
                          <a:rPr lang="en-IN" b="0" i="1" smtClean="0">
                            <a:latin typeface="Cambria Math"/>
                            <a:ea typeface="Cambria Math"/>
                          </a:rPr>
                          <m:t>𝑚𝑎𝑥</m:t>
                        </m:r>
                      </m:sub>
                    </m:sSub>
                  </m:oMath>
                </a14:m>
                <a:r>
                  <a:rPr lang="en-IN" b="0" dirty="0" smtClean="0">
                    <a:ea typeface="Cambria Math"/>
                  </a:rPr>
                  <a:t> = 2.29</a:t>
                </a:r>
                <a14:m>
                  <m:oMath xmlns:m="http://schemas.openxmlformats.org/officeDocument/2006/math">
                    <m:r>
                      <a:rPr lang="en-IN" b="0" i="1" dirty="0" smtClean="0">
                        <a:latin typeface="Cambria Math"/>
                        <a:ea typeface="Cambria Math"/>
                      </a:rPr>
                      <m:t>×</m:t>
                    </m:r>
                    <m:sSup>
                      <m:sSupPr>
                        <m:ctrlPr>
                          <a:rPr lang="en-IN" b="0" i="1" dirty="0" smtClean="0">
                            <a:latin typeface="Cambria Math" panose="02040503050406030204" pitchFamily="18" charset="0"/>
                            <a:ea typeface="Cambria Math"/>
                          </a:rPr>
                        </m:ctrlPr>
                      </m:sSupPr>
                      <m:e>
                        <m:r>
                          <a:rPr lang="en-IN" b="0" i="1" dirty="0" smtClean="0">
                            <a:latin typeface="Cambria Math"/>
                            <a:ea typeface="Cambria Math"/>
                          </a:rPr>
                          <m:t>10</m:t>
                        </m:r>
                      </m:e>
                      <m:sup>
                        <m:r>
                          <a:rPr lang="en-IN" b="0" i="1" dirty="0" smtClean="0">
                            <a:latin typeface="Cambria Math"/>
                            <a:ea typeface="Cambria Math"/>
                          </a:rPr>
                          <m:t>−5</m:t>
                        </m:r>
                      </m:sup>
                    </m:sSup>
                  </m:oMath>
                </a14:m>
                <a:r>
                  <a:rPr lang="en-IN" b="0" dirty="0" smtClean="0">
                    <a:ea typeface="Cambria Math"/>
                  </a:rPr>
                  <a:t>W = </a:t>
                </a:r>
                <a14:m>
                  <m:oMath xmlns:m="http://schemas.openxmlformats.org/officeDocument/2006/math">
                    <m:r>
                      <a:rPr lang="en-IN" b="0" i="1" dirty="0" smtClean="0">
                        <a:latin typeface="Cambria Math"/>
                        <a:ea typeface="Cambria Math"/>
                      </a:rPr>
                      <m:t>−16.39</m:t>
                    </m:r>
                    <m:r>
                      <a:rPr lang="en-IN" b="0" i="1" dirty="0" smtClean="0">
                        <a:latin typeface="Cambria Math"/>
                        <a:ea typeface="Cambria Math"/>
                      </a:rPr>
                      <m:t>𝑑𝐵𝑚</m:t>
                    </m:r>
                  </m:oMath>
                </a14:m>
                <a:endParaRPr lang="en-IN" b="0" dirty="0" smtClean="0">
                  <a:ea typeface="Cambria Math"/>
                </a:endParaRPr>
              </a:p>
              <a:p>
                <a:pPr marL="0" indent="0">
                  <a:buNone/>
                </a:pPr>
                <a:r>
                  <a:rPr lang="el-GR" dirty="0"/>
                  <a:t/>
                </a:r>
                <a:br>
                  <a:rPr lang="el-GR" dirty="0"/>
                </a:br>
                <a:r>
                  <a:rPr lang="en-IN" dirty="0" smtClean="0"/>
                  <a:t>        </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55312"/>
                <a:ext cx="10515600" cy="5266121"/>
              </a:xfrm>
              <a:blipFill rotWithShape="0">
                <a:blip r:embed="rId2"/>
                <a:stretch>
                  <a:fillRect l="-464" t="-926"/>
                </a:stretch>
              </a:blipFill>
            </p:spPr>
            <p:txBody>
              <a:bodyPr/>
              <a:lstStyle/>
              <a:p>
                <a:r>
                  <a:rPr lang="en-IN">
                    <a:noFill/>
                  </a:rPr>
                  <a:t> </a:t>
                </a:r>
              </a:p>
            </p:txBody>
          </p:sp>
        </mc:Fallback>
      </mc:AlternateContent>
    </p:spTree>
    <p:extLst>
      <p:ext uri="{BB962C8B-B14F-4D97-AF65-F5344CB8AC3E}">
        <p14:creationId xmlns:p14="http://schemas.microsoft.com/office/powerpoint/2010/main" val="10947274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Range resolution </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just">
                  <a:buNone/>
                </a:pPr>
                <a14:m>
                  <m:oMathPara xmlns:m="http://schemas.openxmlformats.org/officeDocument/2006/math">
                    <m:oMathParaPr>
                      <m:jc m:val="centerGroup"/>
                    </m:oMathParaPr>
                    <m:oMath xmlns:m="http://schemas.openxmlformats.org/officeDocument/2006/math">
                      <m:r>
                        <a:rPr lang="en-IN" i="1" smtClean="0">
                          <a:latin typeface="Cambria Math"/>
                          <a:ea typeface="Cambria Math"/>
                        </a:rPr>
                        <m:t>∆</m:t>
                      </m:r>
                      <m:r>
                        <a:rPr lang="en-IN" b="0" i="1" smtClean="0">
                          <a:latin typeface="Cambria Math"/>
                          <a:ea typeface="Cambria Math"/>
                        </a:rPr>
                        <m:t>𝑅</m:t>
                      </m:r>
                      <m:r>
                        <a:rPr lang="en-IN" b="0" i="1" smtClean="0">
                          <a:latin typeface="Cambria Math"/>
                          <a:ea typeface="Cambria Math"/>
                        </a:rPr>
                        <m:t>=</m:t>
                      </m:r>
                      <m:f>
                        <m:fPr>
                          <m:ctrlPr>
                            <a:rPr lang="en-IN" b="0" i="1" smtClean="0">
                              <a:latin typeface="Cambria Math" panose="02040503050406030204" pitchFamily="18" charset="0"/>
                              <a:ea typeface="Cambria Math"/>
                            </a:rPr>
                          </m:ctrlPr>
                        </m:fPr>
                        <m:num>
                          <m:r>
                            <a:rPr lang="en-IN" b="0" i="1" smtClean="0">
                              <a:latin typeface="Cambria Math"/>
                              <a:ea typeface="Cambria Math"/>
                            </a:rPr>
                            <m:t>𝑐</m:t>
                          </m:r>
                        </m:num>
                        <m:den>
                          <m:r>
                            <a:rPr lang="en-IN" b="0" i="1" smtClean="0">
                              <a:latin typeface="Cambria Math"/>
                              <a:ea typeface="Cambria Math"/>
                            </a:rPr>
                            <m:t>2</m:t>
                          </m:r>
                          <m:r>
                            <a:rPr lang="en-IN" b="0" i="1" smtClean="0">
                              <a:latin typeface="Cambria Math"/>
                              <a:ea typeface="Cambria Math"/>
                            </a:rPr>
                            <m:t>𝐵</m:t>
                          </m:r>
                        </m:den>
                      </m:f>
                    </m:oMath>
                  </m:oMathPara>
                </a14:m>
                <a:endParaRPr lang="en-IN" dirty="0" smtClean="0"/>
              </a:p>
              <a:p>
                <a:pPr marL="0" indent="0" algn="just">
                  <a:buNone/>
                </a:pPr>
                <a:endParaRPr lang="en-IN" dirty="0" smtClean="0"/>
              </a:p>
              <a:p>
                <a:pPr marL="0" indent="0" algn="just">
                  <a:buNone/>
                </a:pPr>
                <a:r>
                  <a:rPr lang="en-IN" dirty="0" smtClean="0"/>
                  <a:t>B is </a:t>
                </a:r>
                <a:r>
                  <a:rPr lang="en-IN" dirty="0"/>
                  <a:t>difference between maximum and minimum frequency of the </a:t>
                </a:r>
                <a:r>
                  <a:rPr lang="en-IN" dirty="0" smtClean="0"/>
                  <a:t>VCO.</a:t>
                </a:r>
              </a:p>
              <a:p>
                <a:pPr marL="0" indent="0" algn="just">
                  <a:buNone/>
                </a:pPr>
                <a:r>
                  <a:rPr lang="en-IN" dirty="0" smtClean="0"/>
                  <a:t>From </a:t>
                </a:r>
                <a:r>
                  <a:rPr lang="en-IN" dirty="0"/>
                  <a:t>here we can conclude that the range resolution depends solely upon the VCO Bandwidth not upon the FFT points nor the IF bandwidth nor sampling rate of the ADC</a:t>
                </a:r>
                <a:r>
                  <a:rPr lang="en-IN" dirty="0" smtClean="0"/>
                  <a:t>.</a:t>
                </a:r>
              </a:p>
              <a:p>
                <a:pPr marL="0" indent="0" algn="just">
                  <a:buNone/>
                </a:pPr>
                <a:r>
                  <a:rPr lang="en-IN" dirty="0" smtClean="0"/>
                  <a:t>We would find B as 300MHz and this gives us the range resolution of 0.5m.</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r="-1159"/>
                </a:stretch>
              </a:blipFill>
            </p:spPr>
            <p:txBody>
              <a:bodyPr/>
              <a:lstStyle/>
              <a:p>
                <a:r>
                  <a:rPr lang="en-IN">
                    <a:noFill/>
                  </a:rPr>
                  <a:t> </a:t>
                </a:r>
              </a:p>
            </p:txBody>
          </p:sp>
        </mc:Fallback>
      </mc:AlternateContent>
    </p:spTree>
    <p:extLst>
      <p:ext uri="{BB962C8B-B14F-4D97-AF65-F5344CB8AC3E}">
        <p14:creationId xmlns:p14="http://schemas.microsoft.com/office/powerpoint/2010/main" val="1169726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Estimating noise floor</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The noise floor is estimated by</a:t>
                </a:r>
              </a:p>
              <a:p>
                <a:pPr marL="0" indent="0">
                  <a:buNone/>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a:rPr>
                          <m:t>                              </m:t>
                        </m:r>
                        <m:r>
                          <a:rPr lang="en-IN" b="0" i="1" smtClean="0">
                            <a:latin typeface="Cambria Math"/>
                          </a:rPr>
                          <m:t>𝑁</m:t>
                        </m:r>
                      </m:e>
                      <m:sub>
                        <m:r>
                          <a:rPr lang="en-IN" b="0" i="1" smtClean="0">
                            <a:latin typeface="Cambria Math"/>
                          </a:rPr>
                          <m:t>𝑓𝑙𝑜𝑜𝑟</m:t>
                        </m:r>
                      </m:sub>
                    </m:sSub>
                  </m:oMath>
                </a14:m>
                <a:r>
                  <a:rPr lang="en-IN" dirty="0" smtClean="0"/>
                  <a:t> = 10</a:t>
                </a:r>
                <a14:m>
                  <m:oMath xmlns:m="http://schemas.openxmlformats.org/officeDocument/2006/math">
                    <m:r>
                      <a:rPr lang="en-IN" b="0" i="1" dirty="0" smtClean="0">
                        <a:latin typeface="Cambria Math"/>
                      </a:rPr>
                      <m:t>𝑙𝑜𝑔</m:t>
                    </m:r>
                  </m:oMath>
                </a14:m>
                <a:r>
                  <a:rPr lang="en-IN" dirty="0" smtClean="0"/>
                  <a:t>(k</a:t>
                </a:r>
                <a14:m>
                  <m:oMath xmlns:m="http://schemas.openxmlformats.org/officeDocument/2006/math">
                    <m:r>
                      <a:rPr lang="en-IN" i="1" dirty="0" smtClean="0">
                        <a:latin typeface="Cambria Math"/>
                        <a:ea typeface="Cambria Math"/>
                      </a:rPr>
                      <m:t>×</m:t>
                    </m:r>
                    <m:sSub>
                      <m:sSubPr>
                        <m:ctrlPr>
                          <a:rPr lang="en-IN" i="1" dirty="0" smtClean="0">
                            <a:latin typeface="Cambria Math" panose="02040503050406030204" pitchFamily="18" charset="0"/>
                            <a:ea typeface="Cambria Math"/>
                          </a:rPr>
                        </m:ctrlPr>
                      </m:sSubPr>
                      <m:e>
                        <m:r>
                          <a:rPr lang="en-IN" b="0" i="1" dirty="0" smtClean="0">
                            <a:latin typeface="Cambria Math"/>
                            <a:ea typeface="Cambria Math"/>
                          </a:rPr>
                          <m:t>𝑇</m:t>
                        </m:r>
                      </m:e>
                      <m:sub>
                        <m:r>
                          <a:rPr lang="en-IN" b="0" i="1" dirty="0" smtClean="0">
                            <a:latin typeface="Cambria Math"/>
                            <a:ea typeface="Cambria Math"/>
                          </a:rPr>
                          <m:t>0</m:t>
                        </m:r>
                      </m:sub>
                    </m:sSub>
                    <m:r>
                      <a:rPr lang="en-IN" i="1" dirty="0" smtClean="0">
                        <a:latin typeface="Cambria Math"/>
                        <a:ea typeface="Cambria Math"/>
                      </a:rPr>
                      <m:t>×</m:t>
                    </m:r>
                    <m:r>
                      <a:rPr lang="en-IN" b="0" i="1" dirty="0" smtClean="0">
                        <a:latin typeface="Cambria Math"/>
                        <a:ea typeface="Cambria Math"/>
                      </a:rPr>
                      <m:t>1000)+</m:t>
                    </m:r>
                    <m:r>
                      <a:rPr lang="en-IN" b="0" i="1" dirty="0" smtClean="0">
                        <a:latin typeface="Cambria Math"/>
                        <a:ea typeface="Cambria Math"/>
                      </a:rPr>
                      <m:t>𝑁𝐹</m:t>
                    </m:r>
                    <m:r>
                      <a:rPr lang="en-IN" b="0" i="1" dirty="0" smtClean="0">
                        <a:latin typeface="Cambria Math"/>
                        <a:ea typeface="Cambria Math"/>
                      </a:rPr>
                      <m:t>+10</m:t>
                    </m:r>
                    <m:r>
                      <m:rPr>
                        <m:sty m:val="p"/>
                      </m:rPr>
                      <a:rPr lang="en-IN" b="0" i="0" dirty="0" smtClean="0">
                        <a:latin typeface="Cambria Math"/>
                        <a:ea typeface="Cambria Math"/>
                      </a:rPr>
                      <m:t>log</m:t>
                    </m:r>
                    <m:r>
                      <a:rPr lang="en-IN" b="0" i="1" dirty="0" smtClean="0">
                        <a:latin typeface="Cambria Math"/>
                        <a:ea typeface="Cambria Math"/>
                      </a:rPr>
                      <m:t>⁡(</m:t>
                    </m:r>
                    <m:r>
                      <a:rPr lang="en-IN" b="0" i="1" dirty="0" smtClean="0">
                        <a:latin typeface="Cambria Math"/>
                        <a:ea typeface="Cambria Math"/>
                      </a:rPr>
                      <m:t>𝐵𝑊</m:t>
                    </m:r>
                    <m:r>
                      <a:rPr lang="en-IN" b="0" i="1" dirty="0" smtClean="0">
                        <a:latin typeface="Cambria Math"/>
                        <a:ea typeface="Cambria Math"/>
                      </a:rPr>
                      <m:t>)</m:t>
                    </m:r>
                  </m:oMath>
                </a14:m>
                <a:endParaRPr lang="en-IN" dirty="0" smtClean="0"/>
              </a:p>
              <a:p>
                <a:pPr marL="0" indent="0">
                  <a:buNone/>
                </a:pP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a:rPr>
                          <m:t>𝑇</m:t>
                        </m:r>
                      </m:e>
                      <m:sub>
                        <m:r>
                          <a:rPr lang="en-IN" b="0" i="1" smtClean="0">
                            <a:latin typeface="Cambria Math"/>
                          </a:rPr>
                          <m:t>0</m:t>
                        </m:r>
                      </m:sub>
                    </m:sSub>
                  </m:oMath>
                </a14:m>
                <a:r>
                  <a:rPr lang="en-IN" dirty="0" smtClean="0"/>
                  <a:t> = 290K</a:t>
                </a:r>
              </a:p>
              <a:p>
                <a:pPr marL="0" indent="0">
                  <a:buNone/>
                </a:pPr>
                <a:r>
                  <a:rPr lang="en-IN" dirty="0" smtClean="0"/>
                  <a:t>NF = 10dB(noise figure of receiver)</a:t>
                </a:r>
              </a:p>
              <a:p>
                <a:pPr marL="0" indent="0">
                  <a:buNone/>
                </a:pPr>
                <a:r>
                  <a:rPr lang="en-IN" dirty="0" smtClean="0"/>
                  <a:t>BW = 3333.33Hz = </a:t>
                </a:r>
                <a14:m>
                  <m:oMath xmlns:m="http://schemas.openxmlformats.org/officeDocument/2006/math">
                    <m:box>
                      <m:boxPr>
                        <m:ctrlPr>
                          <a:rPr lang="en-IN" i="1" smtClean="0">
                            <a:latin typeface="Cambria Math" panose="02040503050406030204" pitchFamily="18" charset="0"/>
                          </a:rPr>
                        </m:ctrlPr>
                      </m:boxPr>
                      <m:e>
                        <m:argPr>
                          <m:argSz m:val="-1"/>
                        </m:argPr>
                        <m:f>
                          <m:fPr>
                            <m:ctrlPr>
                              <a:rPr lang="en-IN" i="1" smtClean="0">
                                <a:latin typeface="Cambria Math" panose="02040503050406030204" pitchFamily="18" charset="0"/>
                              </a:rPr>
                            </m:ctrlPr>
                          </m:fPr>
                          <m:num>
                            <m:r>
                              <a:rPr lang="en-IN" b="0" i="1" smtClean="0">
                                <a:latin typeface="Cambria Math"/>
                              </a:rPr>
                              <m:t>1</m:t>
                            </m:r>
                          </m:num>
                          <m:den>
                            <m:r>
                              <a:rPr lang="en-IN" b="0" i="1" smtClean="0">
                                <a:latin typeface="Cambria Math"/>
                              </a:rPr>
                              <m:t>𝑇</m:t>
                            </m:r>
                          </m:den>
                        </m:f>
                      </m:e>
                    </m:box>
                  </m:oMath>
                </a14:m>
                <a:endParaRPr lang="en-IN" dirty="0" smtClean="0"/>
              </a:p>
              <a:p>
                <a:pPr marL="0" indent="0">
                  <a:buNone/>
                </a:pPr>
                <a:r>
                  <a:rPr lang="en-IN" dirty="0" smtClean="0"/>
                  <a:t>So the NF comes to be </a:t>
                </a:r>
                <a14:m>
                  <m:oMath xmlns:m="http://schemas.openxmlformats.org/officeDocument/2006/math">
                    <m:r>
                      <a:rPr lang="en-IN" i="1" smtClean="0">
                        <a:latin typeface="Cambria Math"/>
                        <a:ea typeface="Cambria Math"/>
                      </a:rPr>
                      <m:t>−</m:t>
                    </m:r>
                    <m:r>
                      <a:rPr lang="en-IN" b="0" i="1" smtClean="0">
                        <a:latin typeface="Cambria Math"/>
                        <a:ea typeface="Cambria Math"/>
                      </a:rPr>
                      <m:t>128</m:t>
                    </m:r>
                    <m:r>
                      <a:rPr lang="en-IN" b="0" i="1" smtClean="0">
                        <a:latin typeface="Cambria Math"/>
                        <a:ea typeface="Cambria Math"/>
                      </a:rPr>
                      <m:t>𝑑𝐵𝑚</m:t>
                    </m:r>
                  </m:oMath>
                </a14:m>
                <a:endParaRPr lang="en-IN" dirty="0" smtClean="0"/>
              </a:p>
              <a:p>
                <a:pPr marL="0" indent="0">
                  <a:buNone/>
                </a:pPr>
                <a:r>
                  <a:rPr lang="en-IN" dirty="0"/>
                  <a:t>For limiting the hardware resources, we choose 2048 point FFT</a:t>
                </a:r>
                <a:r>
                  <a:rPr lang="en-IN" dirty="0" smtClean="0"/>
                  <a:t>.</a:t>
                </a:r>
                <a:r>
                  <a:rPr lang="en-IN" dirty="0"/>
                  <a:t> We are using HMC385 (VCO) for generating carrier.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55" t="-1818"/>
                </a:stretch>
              </a:blipFill>
            </p:spPr>
            <p:txBody>
              <a:bodyPr/>
              <a:lstStyle/>
              <a:p>
                <a:r>
                  <a:rPr lang="en-IN">
                    <a:noFill/>
                  </a:rPr>
                  <a:t> </a:t>
                </a:r>
              </a:p>
            </p:txBody>
          </p:sp>
        </mc:Fallback>
      </mc:AlternateContent>
    </p:spTree>
    <p:extLst>
      <p:ext uri="{BB962C8B-B14F-4D97-AF65-F5344CB8AC3E}">
        <p14:creationId xmlns:p14="http://schemas.microsoft.com/office/powerpoint/2010/main" val="4162059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42" y="441729"/>
            <a:ext cx="10515600" cy="875763"/>
          </a:xfrm>
        </p:spPr>
        <p:txBody>
          <a:bodyPr/>
          <a:lstStyle/>
          <a:p>
            <a:pPr algn="ctr"/>
            <a:r>
              <a:rPr lang="en-IN" dirty="0" smtClean="0"/>
              <a:t>Choosing an ADC</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442" y="1690104"/>
                <a:ext cx="10515600" cy="4953470"/>
              </a:xfrm>
            </p:spPr>
            <p:txBody>
              <a:bodyPr>
                <a:normAutofit fontScale="85000" lnSpcReduction="20000"/>
              </a:bodyPr>
              <a:lstStyle/>
              <a:p>
                <a:pPr marL="0" indent="0" algn="just">
                  <a:buNone/>
                </a:pPr>
                <a:r>
                  <a:rPr lang="en-IN" dirty="0" smtClean="0"/>
                  <a:t>For </a:t>
                </a:r>
                <a:r>
                  <a:rPr lang="en-IN" dirty="0"/>
                  <a:t>a 2048 points FFT, the gain from FFT would </a:t>
                </a:r>
                <a:r>
                  <a:rPr lang="en-IN" dirty="0" smtClean="0"/>
                  <a:t>be </a:t>
                </a:r>
              </a:p>
              <a:p>
                <a:pPr marL="0" indent="0" algn="just">
                  <a:buNone/>
                </a:pPr>
                <a:endParaRPr lang="en-IN" dirty="0" smtClean="0"/>
              </a:p>
              <a:p>
                <a:pPr marL="0" indent="0" algn="just">
                  <a:buNone/>
                </a:pPr>
                <a14:m>
                  <m:oMathPara xmlns:m="http://schemas.openxmlformats.org/officeDocument/2006/math">
                    <m:oMathParaPr>
                      <m:jc m:val="centerGroup"/>
                    </m:oMathParaPr>
                    <m:oMath xmlns:m="http://schemas.openxmlformats.org/officeDocument/2006/math">
                      <m:r>
                        <a:rPr lang="en-IN" b="0" i="1" smtClean="0">
                          <a:latin typeface="Cambria Math"/>
                        </a:rPr>
                        <m:t>10</m:t>
                      </m:r>
                      <m:func>
                        <m:funcPr>
                          <m:ctrlPr>
                            <a:rPr lang="en-IN" b="0" i="1" smtClean="0">
                              <a:latin typeface="Cambria Math" panose="02040503050406030204" pitchFamily="18" charset="0"/>
                            </a:rPr>
                          </m:ctrlPr>
                        </m:funcPr>
                        <m:fName>
                          <m:r>
                            <m:rPr>
                              <m:sty m:val="p"/>
                            </m:rPr>
                            <a:rPr lang="en-IN" b="0" i="0" smtClean="0">
                              <a:latin typeface="Cambria Math"/>
                            </a:rPr>
                            <m:t>log</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a:rPr>
                                    <m:t>2048</m:t>
                                  </m:r>
                                </m:num>
                                <m:den>
                                  <m:r>
                                    <a:rPr lang="en-IN" b="0" i="1" smtClean="0">
                                      <a:latin typeface="Cambria Math"/>
                                    </a:rPr>
                                    <m:t>2</m:t>
                                  </m:r>
                                </m:den>
                              </m:f>
                            </m:e>
                          </m:d>
                        </m:e>
                      </m:func>
                      <m:r>
                        <a:rPr lang="en-IN" b="0" i="1" smtClean="0">
                          <a:latin typeface="Cambria Math"/>
                        </a:rPr>
                        <m:t>=30</m:t>
                      </m:r>
                      <m:r>
                        <a:rPr lang="en-IN" b="0" i="1" smtClean="0">
                          <a:latin typeface="Cambria Math"/>
                        </a:rPr>
                        <m:t>𝑑𝐵</m:t>
                      </m:r>
                    </m:oMath>
                  </m:oMathPara>
                </a14:m>
                <a:endParaRPr lang="en-IN" dirty="0" smtClean="0"/>
              </a:p>
              <a:p>
                <a:pPr marL="0" indent="0" algn="just">
                  <a:buNone/>
                </a:pPr>
                <a:endParaRPr lang="en-IN" dirty="0"/>
              </a:p>
              <a:p>
                <a:pPr marL="0" indent="0" algn="just">
                  <a:buNone/>
                </a:pPr>
                <a:r>
                  <a:rPr lang="en-IN" dirty="0" smtClean="0"/>
                  <a:t>Hence </a:t>
                </a:r>
                <a:r>
                  <a:rPr lang="en-IN" dirty="0"/>
                  <a:t>remaining for ADC to achieve (SNR) </a:t>
                </a:r>
                <a:r>
                  <a:rPr lang="en-IN" dirty="0" smtClean="0"/>
                  <a:t>is,111dB-30dB = 81dB.</a:t>
                </a:r>
              </a:p>
              <a:p>
                <a:pPr marL="0" indent="0" algn="just">
                  <a:buNone/>
                </a:pPr>
                <a:r>
                  <a:rPr lang="en-IN" dirty="0"/>
                  <a:t>The ADC available to us is a 10-bit ADC having reported SNR of 59dB</a:t>
                </a:r>
                <a:r>
                  <a:rPr lang="en-IN" dirty="0" smtClean="0"/>
                  <a:t>.</a:t>
                </a:r>
              </a:p>
              <a:p>
                <a:pPr marL="0" indent="0" algn="just">
                  <a:buNone/>
                </a:pPr>
                <a:endParaRPr lang="en-IN" dirty="0"/>
              </a:p>
              <a:p>
                <a:pPr marL="0" indent="0" algn="just">
                  <a:buNone/>
                </a:pPr>
                <a:r>
                  <a:rPr lang="en-IN" dirty="0" smtClean="0"/>
                  <a:t>Now </a:t>
                </a:r>
                <a:r>
                  <a:rPr lang="en-IN" dirty="0"/>
                  <a:t>to increase the SNR we have following possible options </a:t>
                </a:r>
                <a:r>
                  <a:rPr lang="en-IN" dirty="0" smtClean="0"/>
                  <a:t>:</a:t>
                </a:r>
              </a:p>
              <a:p>
                <a:pPr marL="0" indent="0" algn="just">
                  <a:buNone/>
                </a:pPr>
                <a:r>
                  <a:rPr lang="en-IN" b="1" dirty="0" smtClean="0"/>
                  <a:t>1-</a:t>
                </a:r>
                <a:r>
                  <a:rPr lang="en-IN" dirty="0" smtClean="0"/>
                  <a:t> Reduce </a:t>
                </a:r>
                <a:r>
                  <a:rPr lang="en-IN" dirty="0"/>
                  <a:t>the range of the radar. It will increase the level of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a:rPr>
                          <m:t>𝑃</m:t>
                        </m:r>
                      </m:e>
                      <m:sub>
                        <m:r>
                          <a:rPr lang="en-IN" b="0" i="1" smtClean="0">
                            <a:latin typeface="Cambria Math"/>
                          </a:rPr>
                          <m:t>𝑟</m:t>
                        </m:r>
                        <m:r>
                          <a:rPr lang="en-IN" b="0" i="1" smtClean="0">
                            <a:latin typeface="Cambria Math"/>
                          </a:rPr>
                          <m:t>,</m:t>
                        </m:r>
                        <m:r>
                          <a:rPr lang="en-IN" b="0" i="1" smtClean="0">
                            <a:latin typeface="Cambria Math"/>
                          </a:rPr>
                          <m:t>𝑚𝑖𝑛</m:t>
                        </m:r>
                      </m:sub>
                    </m:sSub>
                  </m:oMath>
                </a14:m>
                <a:r>
                  <a:rPr lang="en-IN" dirty="0" smtClean="0"/>
                  <a:t>.</a:t>
                </a:r>
              </a:p>
              <a:p>
                <a:pPr marL="0" indent="0" algn="just">
                  <a:buNone/>
                </a:pPr>
                <a:r>
                  <a:rPr lang="en-IN" b="1" dirty="0" smtClean="0"/>
                  <a:t>2- </a:t>
                </a:r>
                <a:r>
                  <a:rPr lang="en-IN" dirty="0" smtClean="0"/>
                  <a:t>Increase </a:t>
                </a:r>
                <a:r>
                  <a:rPr lang="en-IN" dirty="0"/>
                  <a:t>the FFT points by increasing the sampling frequency.  A larger number of samples also improves frequency resolution and decreases the amount of noise in the </a:t>
                </a:r>
                <a:r>
                  <a:rPr lang="en-IN" dirty="0" smtClean="0"/>
                  <a:t>pass-band , </a:t>
                </a:r>
                <a:r>
                  <a:rPr lang="en-IN" dirty="0"/>
                  <a:t>improving SNR.</a:t>
                </a:r>
              </a:p>
              <a:p>
                <a:pPr marL="0" indent="0" algn="just">
                  <a:buNone/>
                </a:pPr>
                <a:r>
                  <a:rPr lang="en-IN" dirty="0"/>
                  <a:t/>
                </a:r>
                <a:br>
                  <a:rPr lang="en-IN" dirty="0"/>
                </a:br>
                <a:endParaRPr lang="en-IN" dirty="0"/>
              </a:p>
              <a:p>
                <a:pPr algn="just"/>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442" y="1690104"/>
                <a:ext cx="10515600" cy="4953470"/>
              </a:xfrm>
              <a:blipFill rotWithShape="0">
                <a:blip r:embed="rId2"/>
                <a:stretch>
                  <a:fillRect l="-986" t="-2214" r="-986"/>
                </a:stretch>
              </a:blipFill>
            </p:spPr>
            <p:txBody>
              <a:bodyPr/>
              <a:lstStyle/>
              <a:p>
                <a:r>
                  <a:rPr lang="en-IN">
                    <a:noFill/>
                  </a:rPr>
                  <a:t> </a:t>
                </a:r>
              </a:p>
            </p:txBody>
          </p:sp>
        </mc:Fallback>
      </mc:AlternateContent>
    </p:spTree>
    <p:extLst>
      <p:ext uri="{BB962C8B-B14F-4D97-AF65-F5344CB8AC3E}">
        <p14:creationId xmlns:p14="http://schemas.microsoft.com/office/powerpoint/2010/main" val="219014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Fully Differential Amplifier</a:t>
            </a:r>
            <a:endParaRPr lang="en-IN" dirty="0"/>
          </a:p>
        </p:txBody>
      </p:sp>
      <p:pic>
        <p:nvPicPr>
          <p:cNvPr id="3074" name="Picture 2" descr="https://subhasarkar.com/wp-content/uploads/2018/03/F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915" y="2244973"/>
            <a:ext cx="5629275"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6759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Transfer function of FDA</a:t>
            </a:r>
            <a:endParaRPr lang="en-IN" dirty="0"/>
          </a:p>
        </p:txBody>
      </p:sp>
      <p:pic>
        <p:nvPicPr>
          <p:cNvPr id="4" name="Content Placeholder 3"/>
          <p:cNvPicPr>
            <a:picLocks noGrp="1" noChangeAspect="1"/>
          </p:cNvPicPr>
          <p:nvPr>
            <p:ph idx="1"/>
          </p:nvPr>
        </p:nvPicPr>
        <p:blipFill rotWithShape="1">
          <a:blip r:embed="rId2"/>
          <a:srcRect l="6679" t="35278" r="31331" b="10139"/>
          <a:stretch/>
        </p:blipFill>
        <p:spPr>
          <a:xfrm>
            <a:off x="838200" y="1876300"/>
            <a:ext cx="8694717" cy="4304315"/>
          </a:xfrm>
          <a:prstGeom prst="rect">
            <a:avLst/>
          </a:prstGeom>
        </p:spPr>
      </p:pic>
    </p:spTree>
    <p:extLst>
      <p:ext uri="{BB962C8B-B14F-4D97-AF65-F5344CB8AC3E}">
        <p14:creationId xmlns:p14="http://schemas.microsoft.com/office/powerpoint/2010/main" val="23041753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RF Band Pass filter</a:t>
            </a:r>
            <a:endParaRPr lang="en-IN" dirty="0"/>
          </a:p>
        </p:txBody>
      </p:sp>
      <p:pic>
        <p:nvPicPr>
          <p:cNvPr id="4098" name="Picture 2" descr="https://subhasarkar.com/wp-content/uploads/2018/03/LC_FILTER_LNA.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93131" y="2911475"/>
            <a:ext cx="738187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6422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Frequency Response of BPF</a:t>
            </a:r>
            <a:endParaRPr lang="en-IN" dirty="0"/>
          </a:p>
        </p:txBody>
      </p:sp>
      <p:pic>
        <p:nvPicPr>
          <p:cNvPr id="5122" name="Picture 2" descr="https://subhasarkar.com/wp-content/uploads/2018/03/BP_RESPONSE-1024x486.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46136" y="2286000"/>
            <a:ext cx="847586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6827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579" y="2657062"/>
            <a:ext cx="10515600" cy="1325563"/>
          </a:xfrm>
        </p:spPr>
        <p:txBody>
          <a:bodyPr/>
          <a:lstStyle/>
          <a:p>
            <a:pPr algn="ctr"/>
            <a:r>
              <a:rPr lang="en-IN" dirty="0" smtClean="0"/>
              <a:t>LNA - PA</a:t>
            </a:r>
            <a:endParaRPr lang="en-IN" dirty="0"/>
          </a:p>
        </p:txBody>
      </p:sp>
    </p:spTree>
    <p:extLst>
      <p:ext uri="{BB962C8B-B14F-4D97-AF65-F5344CB8AC3E}">
        <p14:creationId xmlns:p14="http://schemas.microsoft.com/office/powerpoint/2010/main" val="14427191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5930"/>
            <a:ext cx="10515600" cy="1325563"/>
          </a:xfrm>
        </p:spPr>
        <p:txBody>
          <a:bodyPr/>
          <a:lstStyle/>
          <a:p>
            <a:pPr algn="ctr"/>
            <a:r>
              <a:rPr lang="x-none" altLang="en-IN"/>
              <a:t>Radar (Radio Detection and Ranging)</a:t>
            </a:r>
          </a:p>
        </p:txBody>
      </p:sp>
      <p:sp>
        <p:nvSpPr>
          <p:cNvPr id="3" name="Content Placeholder 2"/>
          <p:cNvSpPr>
            <a:spLocks noGrp="1"/>
          </p:cNvSpPr>
          <p:nvPr>
            <p:ph idx="1"/>
          </p:nvPr>
        </p:nvSpPr>
        <p:spPr>
          <a:xfrm>
            <a:off x="838200" y="1855470"/>
            <a:ext cx="10515600" cy="4351338"/>
          </a:xfrm>
        </p:spPr>
        <p:txBody>
          <a:bodyPr/>
          <a:lstStyle/>
          <a:p>
            <a:pPr marL="0" indent="0" algn="ctr">
              <a:buNone/>
            </a:pPr>
            <a:r>
              <a:rPr lang="x-none" altLang="en-IN">
                <a:sym typeface="+mn-ea"/>
              </a:rPr>
              <a:t>Radar is a radiolocation technique in which a beam of radio waves emitted by a transmitter bounces off an object and returns to a receiver, allowing the location, range, speed, and other characteristics of the object to be determined. </a:t>
            </a:r>
            <a:endParaRPr lang="en-IN" altLang="en-US"/>
          </a:p>
        </p:txBody>
      </p:sp>
      <p:pic>
        <p:nvPicPr>
          <p:cNvPr id="4" name="Picture 3"/>
          <p:cNvPicPr>
            <a:picLocks noChangeAspect="1"/>
          </p:cNvPicPr>
          <p:nvPr/>
        </p:nvPicPr>
        <p:blipFill>
          <a:blip r:embed="rId2"/>
          <a:stretch>
            <a:fillRect/>
          </a:stretch>
        </p:blipFill>
        <p:spPr>
          <a:xfrm>
            <a:off x="3850640" y="3805555"/>
            <a:ext cx="4370705" cy="24568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6338" y="-166254"/>
            <a:ext cx="10262087" cy="7256731"/>
          </a:xfrm>
        </p:spPr>
      </p:pic>
    </p:spTree>
    <p:extLst>
      <p:ext uri="{BB962C8B-B14F-4D97-AF65-F5344CB8AC3E}">
        <p14:creationId xmlns:p14="http://schemas.microsoft.com/office/powerpoint/2010/main" val="27999120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944" y="828098"/>
            <a:ext cx="10389828" cy="5050188"/>
          </a:xfrm>
        </p:spPr>
      </p:pic>
    </p:spTree>
    <p:extLst>
      <p:ext uri="{BB962C8B-B14F-4D97-AF65-F5344CB8AC3E}">
        <p14:creationId xmlns:p14="http://schemas.microsoft.com/office/powerpoint/2010/main" val="2052579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341" y="2478130"/>
            <a:ext cx="10515600" cy="1325563"/>
          </a:xfrm>
        </p:spPr>
        <p:txBody>
          <a:bodyPr/>
          <a:lstStyle/>
          <a:p>
            <a:pPr algn="ctr"/>
            <a:r>
              <a:rPr lang="en-IN" dirty="0" smtClean="0"/>
              <a:t>Mixer</a:t>
            </a:r>
            <a:endParaRPr lang="en-IN" dirty="0"/>
          </a:p>
        </p:txBody>
      </p:sp>
    </p:spTree>
    <p:extLst>
      <p:ext uri="{BB962C8B-B14F-4D97-AF65-F5344CB8AC3E}">
        <p14:creationId xmlns:p14="http://schemas.microsoft.com/office/powerpoint/2010/main" val="25277068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1913" y="0"/>
            <a:ext cx="10003970" cy="7074207"/>
          </a:xfrm>
        </p:spPr>
      </p:pic>
    </p:spTree>
    <p:extLst>
      <p:ext uri="{BB962C8B-B14F-4D97-AF65-F5344CB8AC3E}">
        <p14:creationId xmlns:p14="http://schemas.microsoft.com/office/powerpoint/2010/main" val="5446219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306" y="602466"/>
            <a:ext cx="11415942" cy="5548952"/>
          </a:xfrm>
        </p:spPr>
      </p:pic>
    </p:spTree>
    <p:extLst>
      <p:ext uri="{BB962C8B-B14F-4D97-AF65-F5344CB8AC3E}">
        <p14:creationId xmlns:p14="http://schemas.microsoft.com/office/powerpoint/2010/main" val="26735762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914" y="2441061"/>
            <a:ext cx="10515600" cy="1325563"/>
          </a:xfrm>
        </p:spPr>
        <p:txBody>
          <a:bodyPr/>
          <a:lstStyle/>
          <a:p>
            <a:pPr algn="ctr"/>
            <a:r>
              <a:rPr lang="en-IN" dirty="0" smtClean="0"/>
              <a:t>DAQ</a:t>
            </a:r>
            <a:endParaRPr lang="en-IN" dirty="0"/>
          </a:p>
        </p:txBody>
      </p:sp>
    </p:spTree>
    <p:extLst>
      <p:ext uri="{BB962C8B-B14F-4D97-AF65-F5344CB8AC3E}">
        <p14:creationId xmlns:p14="http://schemas.microsoft.com/office/powerpoint/2010/main" val="30656930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8280" y="-23693"/>
            <a:ext cx="9854969" cy="6968190"/>
          </a:xfrm>
        </p:spPr>
      </p:pic>
    </p:spTree>
    <p:extLst>
      <p:ext uri="{BB962C8B-B14F-4D97-AF65-F5344CB8AC3E}">
        <p14:creationId xmlns:p14="http://schemas.microsoft.com/office/powerpoint/2010/main" val="3620458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057" y="578714"/>
            <a:ext cx="11538099" cy="5608329"/>
          </a:xfrm>
        </p:spPr>
      </p:pic>
    </p:spTree>
    <p:extLst>
      <p:ext uri="{BB962C8B-B14F-4D97-AF65-F5344CB8AC3E}">
        <p14:creationId xmlns:p14="http://schemas.microsoft.com/office/powerpoint/2010/main" val="36938221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01" y="2692689"/>
            <a:ext cx="10515600" cy="1325563"/>
          </a:xfrm>
        </p:spPr>
        <p:txBody>
          <a:bodyPr/>
          <a:lstStyle/>
          <a:p>
            <a:pPr algn="ctr"/>
            <a:r>
              <a:rPr lang="en-IN" dirty="0" smtClean="0"/>
              <a:t>VCO</a:t>
            </a:r>
            <a:endParaRPr lang="en-IN" dirty="0"/>
          </a:p>
        </p:txBody>
      </p:sp>
    </p:spTree>
    <p:extLst>
      <p:ext uri="{BB962C8B-B14F-4D97-AF65-F5344CB8AC3E}">
        <p14:creationId xmlns:p14="http://schemas.microsoft.com/office/powerpoint/2010/main" val="42918792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7495" y="-166255"/>
            <a:ext cx="10164686" cy="7187855"/>
          </a:xfrm>
        </p:spPr>
      </p:pic>
    </p:spTree>
    <p:extLst>
      <p:ext uri="{BB962C8B-B14F-4D97-AF65-F5344CB8AC3E}">
        <p14:creationId xmlns:p14="http://schemas.microsoft.com/office/powerpoint/2010/main" val="496612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595"/>
            <a:ext cx="10515600" cy="1325563"/>
          </a:xfrm>
        </p:spPr>
        <p:txBody>
          <a:bodyPr/>
          <a:lstStyle/>
          <a:p>
            <a:pPr algn="ctr"/>
            <a:r>
              <a:rPr lang="x-none" altLang="en-IN"/>
              <a:t>Typical Radar System</a:t>
            </a:r>
          </a:p>
        </p:txBody>
      </p:sp>
      <p:pic>
        <p:nvPicPr>
          <p:cNvPr id="4" name="Content Placeholder 3"/>
          <p:cNvPicPr>
            <a:picLocks noGrp="1" noChangeAspect="1"/>
          </p:cNvPicPr>
          <p:nvPr>
            <p:ph idx="1"/>
          </p:nvPr>
        </p:nvPicPr>
        <p:blipFill>
          <a:blip r:embed="rId2"/>
          <a:srcRect l="8902" t="12462" r="9288" b="584"/>
          <a:stretch>
            <a:fillRect/>
          </a:stretch>
        </p:blipFill>
        <p:spPr>
          <a:xfrm>
            <a:off x="2135505" y="1426845"/>
            <a:ext cx="7847330" cy="46894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19" y="834050"/>
            <a:ext cx="10850088" cy="5273906"/>
          </a:xfrm>
          <a:prstGeom prst="rect">
            <a:avLst/>
          </a:prstGeom>
        </p:spPr>
      </p:pic>
    </p:spTree>
    <p:extLst>
      <p:ext uri="{BB962C8B-B14F-4D97-AF65-F5344CB8AC3E}">
        <p14:creationId xmlns:p14="http://schemas.microsoft.com/office/powerpoint/2010/main" val="14936517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Single Patch Antenna Simulation</a:t>
            </a:r>
            <a:endParaRPr lang="en-IN" dirty="0"/>
          </a:p>
        </p:txBody>
      </p:sp>
      <p:sp>
        <p:nvSpPr>
          <p:cNvPr id="3" name="Content Placeholder 2"/>
          <p:cNvSpPr>
            <a:spLocks noGrp="1"/>
          </p:cNvSpPr>
          <p:nvPr>
            <p:ph idx="1"/>
          </p:nvPr>
        </p:nvSpPr>
        <p:spPr/>
        <p:txBody>
          <a:bodyPr/>
          <a:lstStyle/>
          <a:p>
            <a:r>
              <a:rPr lang="en-IN" dirty="0" smtClean="0"/>
              <a:t>Designed for centre frequency – 2.5GHz</a:t>
            </a:r>
          </a:p>
          <a:p>
            <a:r>
              <a:rPr lang="en-IN" dirty="0" smtClean="0"/>
              <a:t>Material used – FR4 Epoxy (Dielectric constant = 4.4)</a:t>
            </a:r>
          </a:p>
          <a:p>
            <a:r>
              <a:rPr lang="en-IN" dirty="0" smtClean="0"/>
              <a:t>Required VSWR = Less than 2</a:t>
            </a:r>
          </a:p>
          <a:p>
            <a:r>
              <a:rPr lang="en-IN" dirty="0" smtClean="0"/>
              <a:t>Software tool used = ANSYS EMS (HFSS) 19.0</a:t>
            </a:r>
          </a:p>
          <a:p>
            <a:r>
              <a:rPr lang="en-IN" dirty="0" smtClean="0"/>
              <a:t>Solver = Terminal </a:t>
            </a:r>
            <a:endParaRPr lang="en-IN" dirty="0"/>
          </a:p>
        </p:txBody>
      </p:sp>
    </p:spTree>
    <p:extLst>
      <p:ext uri="{BB962C8B-B14F-4D97-AF65-F5344CB8AC3E}">
        <p14:creationId xmlns:p14="http://schemas.microsoft.com/office/powerpoint/2010/main" val="18757393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3D Image</a:t>
            </a:r>
            <a:endParaRPr lang="en-IN" dirty="0"/>
          </a:p>
        </p:txBody>
      </p:sp>
      <p:pic>
        <p:nvPicPr>
          <p:cNvPr id="4" name="Picture 3"/>
          <p:cNvPicPr>
            <a:picLocks noChangeAspect="1"/>
          </p:cNvPicPr>
          <p:nvPr/>
        </p:nvPicPr>
        <p:blipFill>
          <a:blip r:embed="rId2"/>
          <a:stretch>
            <a:fillRect/>
          </a:stretch>
        </p:blipFill>
        <p:spPr>
          <a:xfrm>
            <a:off x="1477012" y="2500981"/>
            <a:ext cx="3465826" cy="216117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5346" y="2203527"/>
            <a:ext cx="4899696" cy="2756079"/>
          </a:xfrm>
          <a:prstGeom prst="rect">
            <a:avLst/>
          </a:prstGeom>
        </p:spPr>
      </p:pic>
      <p:sp>
        <p:nvSpPr>
          <p:cNvPr id="5" name="TextBox 4"/>
          <p:cNvSpPr txBox="1"/>
          <p:nvPr/>
        </p:nvSpPr>
        <p:spPr>
          <a:xfrm>
            <a:off x="2228045" y="5550794"/>
            <a:ext cx="2047741" cy="369332"/>
          </a:xfrm>
          <a:prstGeom prst="rect">
            <a:avLst/>
          </a:prstGeom>
          <a:noFill/>
        </p:spPr>
        <p:txBody>
          <a:bodyPr wrap="square" rtlCol="0">
            <a:spAutoFit/>
          </a:bodyPr>
          <a:lstStyle/>
          <a:p>
            <a:r>
              <a:rPr lang="en-IN" dirty="0" smtClean="0"/>
              <a:t>Simulation Model</a:t>
            </a:r>
            <a:endParaRPr lang="en-IN" dirty="0"/>
          </a:p>
        </p:txBody>
      </p:sp>
      <p:sp>
        <p:nvSpPr>
          <p:cNvPr id="6" name="TextBox 5"/>
          <p:cNvSpPr txBox="1"/>
          <p:nvPr/>
        </p:nvSpPr>
        <p:spPr>
          <a:xfrm>
            <a:off x="7984901" y="5422006"/>
            <a:ext cx="2446986" cy="369332"/>
          </a:xfrm>
          <a:prstGeom prst="rect">
            <a:avLst/>
          </a:prstGeom>
          <a:noFill/>
        </p:spPr>
        <p:txBody>
          <a:bodyPr wrap="square" rtlCol="0">
            <a:spAutoFit/>
          </a:bodyPr>
          <a:lstStyle/>
          <a:p>
            <a:r>
              <a:rPr lang="en-IN" dirty="0" smtClean="0"/>
              <a:t>Fabricated Model</a:t>
            </a:r>
            <a:endParaRPr lang="en-IN" dirty="0"/>
          </a:p>
        </p:txBody>
      </p:sp>
    </p:spTree>
    <p:extLst>
      <p:ext uri="{BB962C8B-B14F-4D97-AF65-F5344CB8AC3E}">
        <p14:creationId xmlns:p14="http://schemas.microsoft.com/office/powerpoint/2010/main" val="2094339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Experimental setup</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8408" y="1976907"/>
            <a:ext cx="7151511" cy="4022725"/>
          </a:xfrm>
        </p:spPr>
      </p:pic>
    </p:spTree>
    <p:extLst>
      <p:ext uri="{BB962C8B-B14F-4D97-AF65-F5344CB8AC3E}">
        <p14:creationId xmlns:p14="http://schemas.microsoft.com/office/powerpoint/2010/main" val="3745357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Return LOSS (dB)</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77" y="1973717"/>
            <a:ext cx="6244383" cy="328999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141" y="1973717"/>
            <a:ext cx="4637875" cy="3289993"/>
          </a:xfrm>
          <a:prstGeom prst="rect">
            <a:avLst/>
          </a:prstGeom>
        </p:spPr>
      </p:pic>
    </p:spTree>
    <p:extLst>
      <p:ext uri="{BB962C8B-B14F-4D97-AF65-F5344CB8AC3E}">
        <p14:creationId xmlns:p14="http://schemas.microsoft.com/office/powerpoint/2010/main" val="23808843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Directivity Plot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6516" y="2286000"/>
            <a:ext cx="7635105" cy="4022725"/>
          </a:xfrm>
        </p:spPr>
      </p:pic>
    </p:spTree>
    <p:extLst>
      <p:ext uri="{BB962C8B-B14F-4D97-AF65-F5344CB8AC3E}">
        <p14:creationId xmlns:p14="http://schemas.microsoft.com/office/powerpoint/2010/main" val="35228527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Gain Plot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891" y="1402487"/>
            <a:ext cx="9522217" cy="5016992"/>
          </a:xfrm>
          <a:prstGeom prst="rect">
            <a:avLst/>
          </a:prstGeom>
        </p:spPr>
      </p:pic>
    </p:spTree>
    <p:extLst>
      <p:ext uri="{BB962C8B-B14F-4D97-AF65-F5344CB8AC3E}">
        <p14:creationId xmlns:p14="http://schemas.microsoft.com/office/powerpoint/2010/main" val="1258334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Directional COUPLER</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497" y="2506616"/>
            <a:ext cx="5091333" cy="2863875"/>
          </a:xfrm>
          <a:prstGeom prst="rect">
            <a:avLst/>
          </a:prstGeom>
        </p:spPr>
      </p:pic>
    </p:spTree>
    <p:extLst>
      <p:ext uri="{BB962C8B-B14F-4D97-AF65-F5344CB8AC3E}">
        <p14:creationId xmlns:p14="http://schemas.microsoft.com/office/powerpoint/2010/main" val="1655226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ISOLATION</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344" r="9968"/>
          <a:stretch/>
        </p:blipFill>
        <p:spPr>
          <a:xfrm>
            <a:off x="1024128" y="2228046"/>
            <a:ext cx="5473658" cy="35932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204" y="2228046"/>
            <a:ext cx="5065311" cy="3593205"/>
          </a:xfrm>
          <a:prstGeom prst="rect">
            <a:avLst/>
          </a:prstGeom>
        </p:spPr>
      </p:pic>
    </p:spTree>
    <p:extLst>
      <p:ext uri="{BB962C8B-B14F-4D97-AF65-F5344CB8AC3E}">
        <p14:creationId xmlns:p14="http://schemas.microsoft.com/office/powerpoint/2010/main" val="18963072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COUPLING</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3511" y="2084831"/>
            <a:ext cx="5067490" cy="3594751"/>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40" r="19792"/>
          <a:stretch/>
        </p:blipFill>
        <p:spPr>
          <a:xfrm>
            <a:off x="1313644" y="2084832"/>
            <a:ext cx="4790941" cy="3594751"/>
          </a:xfrm>
          <a:prstGeom prst="rect">
            <a:avLst/>
          </a:prstGeom>
        </p:spPr>
      </p:pic>
    </p:spTree>
    <p:extLst>
      <p:ext uri="{BB962C8B-B14F-4D97-AF65-F5344CB8AC3E}">
        <p14:creationId xmlns:p14="http://schemas.microsoft.com/office/powerpoint/2010/main" val="3197933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Why Microwave Radar ?</a:t>
            </a:r>
          </a:p>
        </p:txBody>
      </p:sp>
      <p:sp>
        <p:nvSpPr>
          <p:cNvPr id="3" name="Content Placeholder 2"/>
          <p:cNvSpPr>
            <a:spLocks noGrp="1"/>
          </p:cNvSpPr>
          <p:nvPr>
            <p:ph idx="1"/>
          </p:nvPr>
        </p:nvSpPr>
        <p:spPr>
          <a:xfrm>
            <a:off x="899160" y="2012315"/>
            <a:ext cx="6597015" cy="4351655"/>
          </a:xfrm>
        </p:spPr>
        <p:txBody>
          <a:bodyPr>
            <a:normAutofit/>
          </a:bodyPr>
          <a:lstStyle/>
          <a:p>
            <a:pPr marL="0" indent="0" algn="just">
              <a:buNone/>
            </a:pPr>
            <a:r>
              <a:rPr lang="x-none" altLang="en-IN" sz="2400" dirty="0">
                <a:latin typeface="Arial" charset="0"/>
              </a:rPr>
              <a:t>The short wavelength of microwaves causes large reflections from objects the size of motor vehicles, ships and aircraft. </a:t>
            </a:r>
          </a:p>
          <a:p>
            <a:pPr marL="0" indent="0" algn="just">
              <a:buNone/>
            </a:pPr>
            <a:endParaRPr lang="x-none" altLang="en-IN" dirty="0">
              <a:latin typeface="Arial" charset="0"/>
            </a:endParaRPr>
          </a:p>
          <a:p>
            <a:pPr marL="0" indent="0" algn="just">
              <a:buNone/>
            </a:pPr>
            <a:r>
              <a:rPr lang="x-none" altLang="en-IN" sz="2400" dirty="0">
                <a:latin typeface="Arial" charset="0"/>
              </a:rPr>
              <a:t>Also, at these wavelengths, the high gain antennas such as parabolic antennas which are required to produce the narrow beamwidths needed to accurately locate objects are conveniently small, allowing them to be rapidly turned to scan for objects. </a:t>
            </a:r>
          </a:p>
        </p:txBody>
      </p:sp>
      <p:pic>
        <p:nvPicPr>
          <p:cNvPr id="4" name="Picture 3"/>
          <p:cNvPicPr>
            <a:picLocks noChangeAspect="1"/>
          </p:cNvPicPr>
          <p:nvPr/>
        </p:nvPicPr>
        <p:blipFill>
          <a:blip r:embed="rId2"/>
          <a:stretch>
            <a:fillRect/>
          </a:stretch>
        </p:blipFill>
        <p:spPr>
          <a:xfrm>
            <a:off x="7934960" y="2604770"/>
            <a:ext cx="3729355" cy="293814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INSERTION LOSS</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5085" r="27647"/>
          <a:stretch/>
        </p:blipFill>
        <p:spPr>
          <a:xfrm>
            <a:off x="1300766" y="2084832"/>
            <a:ext cx="4095482" cy="40227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886" y="2084832"/>
            <a:ext cx="5670802" cy="4022725"/>
          </a:xfrm>
          <a:prstGeom prst="rect">
            <a:avLst/>
          </a:prstGeom>
        </p:spPr>
      </p:pic>
    </p:spTree>
    <p:extLst>
      <p:ext uri="{BB962C8B-B14F-4D97-AF65-F5344CB8AC3E}">
        <p14:creationId xmlns:p14="http://schemas.microsoft.com/office/powerpoint/2010/main" val="713231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IN"/>
              <a:t>References</a:t>
            </a:r>
          </a:p>
        </p:txBody>
      </p:sp>
      <p:sp>
        <p:nvSpPr>
          <p:cNvPr id="3" name="Content Placeholder 2"/>
          <p:cNvSpPr>
            <a:spLocks noGrp="1"/>
          </p:cNvSpPr>
          <p:nvPr>
            <p:ph idx="1"/>
          </p:nvPr>
        </p:nvSpPr>
        <p:spPr/>
        <p:txBody>
          <a:bodyPr>
            <a:normAutofit/>
          </a:bodyPr>
          <a:lstStyle/>
          <a:p>
            <a:pPr marL="457200" indent="-457200" algn="just">
              <a:buAutoNum type="arabicPeriod"/>
            </a:pPr>
            <a:r>
              <a:rPr lang="en-IN" altLang="en-US" sz="2000" dirty="0"/>
              <a:t>Gregory </a:t>
            </a:r>
            <a:r>
              <a:rPr lang="en-IN" altLang="en-US" sz="2000" dirty="0" err="1"/>
              <a:t>Charvat</a:t>
            </a:r>
            <a:r>
              <a:rPr lang="en-IN" altLang="en-US" sz="2000" dirty="0"/>
              <a:t>, Jonathan Williams, Alan </a:t>
            </a:r>
            <a:r>
              <a:rPr lang="en-IN" altLang="en-US" sz="2000" dirty="0" err="1"/>
              <a:t>Fenn</a:t>
            </a:r>
            <a:r>
              <a:rPr lang="en-IN" altLang="en-US" sz="2000" dirty="0"/>
              <a:t>, Steve </a:t>
            </a:r>
            <a:r>
              <a:rPr lang="en-IN" altLang="en-US" sz="2000" dirty="0" err="1"/>
              <a:t>Kogon</a:t>
            </a:r>
            <a:r>
              <a:rPr lang="en-IN" altLang="en-US" sz="2000" dirty="0"/>
              <a:t>, and Jeffrey Herd. RES.LL-003 Build a Small Radar System Capable of Sensing Range, Doppler, and Synthetic Aperture Radar Imaging. January IAP 2011. Massachusetts Institute of Technology: MIT </a:t>
            </a:r>
            <a:r>
              <a:rPr lang="en-IN" altLang="en-US" sz="2000" dirty="0" err="1"/>
              <a:t>OpenCourseWare</a:t>
            </a:r>
            <a:r>
              <a:rPr lang="en-IN" altLang="en-US" sz="2000" dirty="0"/>
              <a:t>, https://ocw.mit.edu. License: Creative Commons BY-NC-SA.</a:t>
            </a:r>
          </a:p>
          <a:p>
            <a:pPr marL="457200" indent="-457200" algn="just">
              <a:buAutoNum type="arabicPeriod"/>
            </a:pPr>
            <a:r>
              <a:rPr lang="en-IN" altLang="en-US" sz="2000" dirty="0"/>
              <a:t>A. G. Stove, "Modern FMCW radar - techniques and applications," First European Radar Conference, 2004. EURAD., Amsterdam, The Netherlands, 2004, pp. 149-152</a:t>
            </a:r>
            <a:r>
              <a:rPr lang="x-none" altLang="en-IN" sz="2000" dirty="0"/>
              <a:t>.</a:t>
            </a:r>
          </a:p>
          <a:p>
            <a:pPr marL="457200" indent="-457200" algn="just">
              <a:buAutoNum type="arabicPeriod"/>
            </a:pPr>
            <a:r>
              <a:rPr lang="x-none" altLang="en-IN" sz="2000" dirty="0"/>
              <a:t>H. Werfelli, K. Tayari, M. Chaoui, M. Lahiani and H. Ghariani, "Design of rectangular microstrip patch antenna," 2016 2nd International Conference on Advanced Technologies for Signal and Image Processing (ATSIP), Monastir, 2016, pp. 798-803.</a:t>
            </a:r>
          </a:p>
          <a:p>
            <a:pPr marL="457200" indent="-457200" algn="just">
              <a:buAutoNum type="arabicPeriod"/>
            </a:pPr>
            <a:r>
              <a:rPr lang="x-none" altLang="en-IN" sz="2000" dirty="0"/>
              <a:t>A. Qureshi, M. U. Afzal, T. Tauqeer and M. A. Tarar, "Performance analysis of FR-4 substrate for high frequency microstrip antennas," 2011 China-Japan Joint Microwave Conference, Hangzhou, 2011, pp. 1-4.</a:t>
            </a:r>
          </a:p>
          <a:p>
            <a:pPr marL="457200" indent="-457200" algn="just">
              <a:buAutoNum type="arabicPeriod"/>
            </a:pPr>
            <a:endParaRPr lang="en-IN" altLang="en-US" sz="2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we plan to do next ?</a:t>
            </a:r>
            <a:endParaRPr lang="en-IN" dirty="0"/>
          </a:p>
        </p:txBody>
      </p:sp>
      <p:sp>
        <p:nvSpPr>
          <p:cNvPr id="3" name="Content Placeholder 2"/>
          <p:cNvSpPr>
            <a:spLocks noGrp="1"/>
          </p:cNvSpPr>
          <p:nvPr>
            <p:ph idx="1"/>
          </p:nvPr>
        </p:nvSpPr>
        <p:spPr/>
        <p:txBody>
          <a:bodyPr/>
          <a:lstStyle/>
          <a:p>
            <a:pPr marL="457200" indent="-457200" algn="just">
              <a:buFont typeface="+mj-lt"/>
              <a:buAutoNum type="arabicPeriod"/>
            </a:pPr>
            <a:r>
              <a:rPr lang="en-IN" dirty="0" smtClean="0"/>
              <a:t>After we get our boards fabricated, we would assemble the components and test it individually for satisfactory results. If there are any problems with the components we would modify the components on-board or re-design the board and again order for the fabrication.</a:t>
            </a:r>
          </a:p>
          <a:p>
            <a:pPr marL="457200" indent="-457200" algn="just">
              <a:buFont typeface="+mj-lt"/>
              <a:buAutoNum type="arabicPeriod"/>
            </a:pPr>
            <a:r>
              <a:rPr lang="en-IN" dirty="0" smtClean="0"/>
              <a:t>Now using the DAQ board and FPGA board we would try to find the FFT of the IF signal. It would allow us to find the range.</a:t>
            </a:r>
          </a:p>
          <a:p>
            <a:pPr marL="457200" indent="-457200" algn="just">
              <a:buFont typeface="+mj-lt"/>
              <a:buAutoNum type="arabicPeriod"/>
            </a:pPr>
            <a:r>
              <a:rPr lang="en-IN" dirty="0" smtClean="0"/>
              <a:t>All the results and process would be well documented in a final report.</a:t>
            </a:r>
            <a:endParaRPr lang="en-IN" dirty="0"/>
          </a:p>
        </p:txBody>
      </p:sp>
    </p:spTree>
    <p:extLst>
      <p:ext uri="{BB962C8B-B14F-4D97-AF65-F5344CB8AC3E}">
        <p14:creationId xmlns:p14="http://schemas.microsoft.com/office/powerpoint/2010/main" val="262454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3069" y="2439773"/>
            <a:ext cx="9720072" cy="1499616"/>
          </a:xfrm>
        </p:spPr>
        <p:txBody>
          <a:bodyPr/>
          <a:lstStyle/>
          <a:p>
            <a:pPr algn="ctr"/>
            <a:r>
              <a:rPr lang="en-IN" dirty="0" smtClean="0"/>
              <a:t>Thank you </a:t>
            </a:r>
            <a:endParaRPr lang="en-IN" dirty="0"/>
          </a:p>
        </p:txBody>
      </p:sp>
    </p:spTree>
    <p:extLst>
      <p:ext uri="{BB962C8B-B14F-4D97-AF65-F5344CB8AC3E}">
        <p14:creationId xmlns:p14="http://schemas.microsoft.com/office/powerpoint/2010/main" val="61518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Doppler Radar</a:t>
            </a:r>
          </a:p>
        </p:txBody>
      </p:sp>
      <p:sp>
        <p:nvSpPr>
          <p:cNvPr id="3" name="Content Placeholder 2"/>
          <p:cNvSpPr>
            <a:spLocks noGrp="1"/>
          </p:cNvSpPr>
          <p:nvPr>
            <p:ph idx="1"/>
          </p:nvPr>
        </p:nvSpPr>
        <p:spPr/>
        <p:txBody>
          <a:bodyPr/>
          <a:lstStyle/>
          <a:p>
            <a:pPr algn="just"/>
            <a:r>
              <a:rPr lang="x-none" altLang="en-IN"/>
              <a:t>Doppler radar are used to detect moving targets. It does not responds to stationary target hence cannot be used for range measurements.</a:t>
            </a:r>
          </a:p>
          <a:p>
            <a:pPr algn="just"/>
            <a:r>
              <a:rPr lang="x-none" altLang="en-IN"/>
              <a:t>Doppler radar works on the basic principle of Doppler shift, where moving objects reflect back frequency shifted wave back to the transmitter and the analysis of beat frequency gives the target velocity.</a:t>
            </a:r>
          </a:p>
          <a:p>
            <a:pPr algn="just"/>
            <a:r>
              <a:rPr lang="x-none" altLang="en-IN"/>
              <a:t>To find range (distance) of the objects, it is required to modulate the VCO frequency with triangular signal. This is called </a:t>
            </a:r>
            <a:r>
              <a:rPr lang="x-none" altLang="en-IN" b="1"/>
              <a:t>FMCW</a:t>
            </a:r>
            <a:r>
              <a:rPr lang="x-none" altLang="en-IN"/>
              <a:t> radar.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x-none" altLang="en-IN"/>
              <a:t>Basic Principle of FMCW radar</a:t>
            </a:r>
          </a:p>
        </p:txBody>
      </p:sp>
      <p:pic>
        <p:nvPicPr>
          <p:cNvPr id="6" name="Picture 5"/>
          <p:cNvPicPr>
            <a:picLocks noChangeAspect="1"/>
          </p:cNvPicPr>
          <p:nvPr/>
        </p:nvPicPr>
        <p:blipFill>
          <a:blip r:embed="rId2"/>
          <a:stretch>
            <a:fillRect/>
          </a:stretch>
        </p:blipFill>
        <p:spPr>
          <a:xfrm>
            <a:off x="3039745" y="2088515"/>
            <a:ext cx="6377940" cy="337439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355" y="2670810"/>
            <a:ext cx="10515600" cy="1325563"/>
          </a:xfrm>
        </p:spPr>
        <p:txBody>
          <a:bodyPr/>
          <a:lstStyle/>
          <a:p>
            <a:pPr algn="ctr"/>
            <a:r>
              <a:rPr lang="x-none" altLang="en-IN"/>
              <a:t>Methodology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523" y="402717"/>
            <a:ext cx="9720072" cy="1499616"/>
          </a:xfrm>
        </p:spPr>
        <p:txBody>
          <a:bodyPr/>
          <a:lstStyle/>
          <a:p>
            <a:pPr algn="ctr"/>
            <a:r>
              <a:rPr lang="x-none" altLang="en-IN" dirty="0"/>
              <a:t>What we aim to do ?</a:t>
            </a:r>
          </a:p>
        </p:txBody>
      </p:sp>
      <p:sp>
        <p:nvSpPr>
          <p:cNvPr id="3" name="Content Placeholder 2"/>
          <p:cNvSpPr>
            <a:spLocks noGrp="1"/>
          </p:cNvSpPr>
          <p:nvPr>
            <p:ph idx="1"/>
          </p:nvPr>
        </p:nvSpPr>
        <p:spPr>
          <a:xfrm>
            <a:off x="839470" y="1826895"/>
            <a:ext cx="7983855" cy="4351655"/>
          </a:xfrm>
        </p:spPr>
        <p:txBody>
          <a:bodyPr>
            <a:normAutofit/>
          </a:bodyPr>
          <a:lstStyle/>
          <a:p>
            <a:pPr marL="457200" indent="-457200">
              <a:buAutoNum type="arabicPeriod"/>
            </a:pPr>
            <a:r>
              <a:rPr lang="x-none" altLang="en-IN" sz="2400" dirty="0">
                <a:latin typeface="Arial" charset="0"/>
              </a:rPr>
              <a:t>We are aiming to design a radar operating at S-band frequency (2-4 GHz).</a:t>
            </a:r>
          </a:p>
          <a:p>
            <a:pPr marL="457200" indent="-457200">
              <a:buAutoNum type="arabicPeriod"/>
            </a:pPr>
            <a:r>
              <a:rPr lang="x-none" altLang="en-IN" sz="2400" dirty="0">
                <a:latin typeface="Arial" charset="0"/>
              </a:rPr>
              <a:t>The front-end of the radar would be made using semiconductor ICs.</a:t>
            </a:r>
          </a:p>
          <a:p>
            <a:pPr marL="457200" indent="-457200">
              <a:buAutoNum type="arabicPeriod"/>
            </a:pPr>
            <a:r>
              <a:rPr lang="x-none" altLang="en-IN" sz="2400" dirty="0">
                <a:latin typeface="Arial" charset="0"/>
              </a:rPr>
              <a:t>Patch array antennas / Cantenna / Horn waveguides would be made to be used as Rx/Tx antennas.</a:t>
            </a:r>
          </a:p>
          <a:p>
            <a:pPr marL="457200" indent="-457200">
              <a:buAutoNum type="arabicPeriod"/>
            </a:pPr>
            <a:r>
              <a:rPr lang="x-none" altLang="en-IN" sz="2400" dirty="0">
                <a:latin typeface="Arial" charset="0"/>
              </a:rPr>
              <a:t>The signal captured out from mixer would be processed in Computer to determine range of a stationary target.</a:t>
            </a:r>
          </a:p>
        </p:txBody>
      </p:sp>
      <p:pic>
        <p:nvPicPr>
          <p:cNvPr id="4" name="Picture 3"/>
          <p:cNvPicPr>
            <a:picLocks noChangeAspect="1"/>
          </p:cNvPicPr>
          <p:nvPr/>
        </p:nvPicPr>
        <p:blipFill>
          <a:blip r:embed="rId2"/>
          <a:stretch>
            <a:fillRect/>
          </a:stretch>
        </p:blipFill>
        <p:spPr>
          <a:xfrm>
            <a:off x="8989060" y="1152525"/>
            <a:ext cx="2381250" cy="2019300"/>
          </a:xfrm>
          <a:prstGeom prst="rect">
            <a:avLst/>
          </a:prstGeom>
        </p:spPr>
      </p:pic>
      <p:pic>
        <p:nvPicPr>
          <p:cNvPr id="5" name="Picture 4"/>
          <p:cNvPicPr>
            <a:picLocks noChangeAspect="1"/>
          </p:cNvPicPr>
          <p:nvPr/>
        </p:nvPicPr>
        <p:blipFill>
          <a:blip r:embed="rId3"/>
          <a:srcRect l="17253" r="12797"/>
          <a:stretch>
            <a:fillRect/>
          </a:stretch>
        </p:blipFill>
        <p:spPr>
          <a:xfrm>
            <a:off x="9209405" y="3831590"/>
            <a:ext cx="2081530" cy="2296795"/>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229</TotalTime>
  <Words>920</Words>
  <Application>Microsoft Office PowerPoint</Application>
  <PresentationFormat>Widescreen</PresentationFormat>
  <Paragraphs>138</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Cambria Math</vt:lpstr>
      <vt:lpstr>Tw Cen MT</vt:lpstr>
      <vt:lpstr>Tw Cen MT Condensed</vt:lpstr>
      <vt:lpstr>Wingdings 3</vt:lpstr>
      <vt:lpstr>Integral</vt:lpstr>
      <vt:lpstr> Project Title  -  DSP &amp; Analog Front End of Compact Short Range Frequency Modulated Continous Wave Radar</vt:lpstr>
      <vt:lpstr>Motivation</vt:lpstr>
      <vt:lpstr>Radar (Radio Detection and Ranging)</vt:lpstr>
      <vt:lpstr>Typical Radar System</vt:lpstr>
      <vt:lpstr>Why Microwave Radar ?</vt:lpstr>
      <vt:lpstr>Doppler Radar</vt:lpstr>
      <vt:lpstr>Basic Principle of FMCW radar</vt:lpstr>
      <vt:lpstr>Methodology</vt:lpstr>
      <vt:lpstr>What we aim to do ?</vt:lpstr>
      <vt:lpstr>Components</vt:lpstr>
      <vt:lpstr>Voltage controlled Oscillator – HMC385/6</vt:lpstr>
      <vt:lpstr>Passive Mixer – HMC689</vt:lpstr>
      <vt:lpstr>RF Amplifier and LNA - AVT51663</vt:lpstr>
      <vt:lpstr>RF Attenuators</vt:lpstr>
      <vt:lpstr>Wilkinson Power Divider</vt:lpstr>
      <vt:lpstr>Directional Coupler</vt:lpstr>
      <vt:lpstr>Computation Platform </vt:lpstr>
      <vt:lpstr>What we plan to do next !</vt:lpstr>
      <vt:lpstr>PowerPoint Presentation</vt:lpstr>
      <vt:lpstr>PowerPoint Presentation</vt:lpstr>
      <vt:lpstr>Radar link budget</vt:lpstr>
      <vt:lpstr>Range resolution </vt:lpstr>
      <vt:lpstr>Estimating noise floor</vt:lpstr>
      <vt:lpstr>Choosing an ADC</vt:lpstr>
      <vt:lpstr>Fully Differential Amplifier</vt:lpstr>
      <vt:lpstr>Transfer function of FDA</vt:lpstr>
      <vt:lpstr>RF Band Pass filter</vt:lpstr>
      <vt:lpstr>Frequency Response of BPF</vt:lpstr>
      <vt:lpstr>LNA - PA</vt:lpstr>
      <vt:lpstr>PowerPoint Presentation</vt:lpstr>
      <vt:lpstr>PowerPoint Presentation</vt:lpstr>
      <vt:lpstr>Mixer</vt:lpstr>
      <vt:lpstr>PowerPoint Presentation</vt:lpstr>
      <vt:lpstr>PowerPoint Presentation</vt:lpstr>
      <vt:lpstr>DAQ</vt:lpstr>
      <vt:lpstr>PowerPoint Presentation</vt:lpstr>
      <vt:lpstr>PowerPoint Presentation</vt:lpstr>
      <vt:lpstr>VCO</vt:lpstr>
      <vt:lpstr>PowerPoint Presentation</vt:lpstr>
      <vt:lpstr>PowerPoint Presentation</vt:lpstr>
      <vt:lpstr>Single Patch Antenna Simulation</vt:lpstr>
      <vt:lpstr>3D Image</vt:lpstr>
      <vt:lpstr>Experimental setup</vt:lpstr>
      <vt:lpstr>Return LOSS (dB)</vt:lpstr>
      <vt:lpstr>Directivity Plot</vt:lpstr>
      <vt:lpstr>Gain Plot</vt:lpstr>
      <vt:lpstr>Directional COUPLER</vt:lpstr>
      <vt:lpstr>ISOLATION</vt:lpstr>
      <vt:lpstr>COUPLING</vt:lpstr>
      <vt:lpstr>INSERTION LOSS</vt:lpstr>
      <vt:lpstr>References</vt:lpstr>
      <vt:lpstr>What we plan to do next ?</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Compact Short Range Frequency Modulated Continous Wave Radar for Enhanced Vision in Unmanned Ground Vehicle</dc:title>
  <dc:creator>subha</dc:creator>
  <cp:lastModifiedBy>subha sarkar</cp:lastModifiedBy>
  <cp:revision>85</cp:revision>
  <dcterms:created xsi:type="dcterms:W3CDTF">2018-02-02T14:40:58Z</dcterms:created>
  <dcterms:modified xsi:type="dcterms:W3CDTF">2018-04-06T03:35:52Z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16393Я-10.1.0.5707</vt:lpwstr>
  </property>
</Properties>
</file>